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859" r:id="rId2"/>
    <p:sldId id="1036" r:id="rId3"/>
    <p:sldId id="1037" r:id="rId4"/>
    <p:sldId id="1038" r:id="rId5"/>
    <p:sldId id="1039" r:id="rId6"/>
    <p:sldId id="1040" r:id="rId7"/>
    <p:sldId id="1041" r:id="rId8"/>
    <p:sldId id="1042" r:id="rId9"/>
    <p:sldId id="1009" r:id="rId10"/>
    <p:sldId id="1043" r:id="rId11"/>
    <p:sldId id="1017" r:id="rId12"/>
    <p:sldId id="1027" r:id="rId13"/>
    <p:sldId id="1015" r:id="rId14"/>
    <p:sldId id="1020" r:id="rId15"/>
    <p:sldId id="1030" r:id="rId16"/>
    <p:sldId id="1031" r:id="rId17"/>
    <p:sldId id="1032" r:id="rId18"/>
    <p:sldId id="1044" r:id="rId19"/>
    <p:sldId id="1046" r:id="rId20"/>
    <p:sldId id="1033" r:id="rId21"/>
    <p:sldId id="1016" r:id="rId22"/>
    <p:sldId id="1023" r:id="rId23"/>
    <p:sldId id="1034" r:id="rId24"/>
    <p:sldId id="1048" r:id="rId25"/>
    <p:sldId id="1035" r:id="rId2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15" userDrawn="1">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6"/>
      </p:cViewPr>
      <p:guideLst>
        <p:guide orient="horz" pos="2115"/>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39984"/>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实验班提优训练六年级上册英语外研版</a:t>
            </a:r>
          </a:p>
        </p:txBody>
      </p:sp>
    </p:spTree>
  </p:cSld>
  <p:clrMapOvr>
    <a:masterClrMapping/>
  </p:clrMapOvr>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2400657"/>
          </a:xfrm>
          <a:prstGeom prst="rect">
            <a:avLst/>
          </a:prstGeom>
          <a:noFill/>
        </p:spPr>
        <p:txBody>
          <a:bodyPr wrap="square" rtlCol="0">
            <a:spAutoFit/>
          </a:bodyPr>
          <a:lstStyle/>
          <a:p>
            <a:pPr algn="ctr" eaLnBrk="1" fontAlgn="auto">
              <a:lnSpc>
                <a:spcPct val="150000"/>
              </a:lnSpc>
              <a:spcBef>
                <a:spcPts val="0"/>
              </a:spcBef>
              <a:spcAft>
                <a:spcPts val="0"/>
              </a:spcAft>
            </a:pPr>
            <a:r>
              <a:rPr lang="en-US" altLang="zh-CN" sz="6000" dirty="0" smtClean="0">
                <a:solidFill>
                  <a:srgbClr val="70AD47">
                    <a:lumMod val="75000"/>
                  </a:srgbClr>
                </a:solidFill>
                <a:ea typeface="楷体" panose="02010609060101010101" pitchFamily="49" charset="-122"/>
                <a:cs typeface="Times New Roman" panose="02020603050405020304" pitchFamily="18" charset="0"/>
              </a:rPr>
              <a:t>Module </a:t>
            </a:r>
            <a:r>
              <a:rPr lang="en-US" altLang="zh-CN" sz="6000" dirty="0">
                <a:solidFill>
                  <a:srgbClr val="70AD47">
                    <a:lumMod val="75000"/>
                  </a:srgbClr>
                </a:solidFill>
                <a:ea typeface="楷体" panose="02010609060101010101" pitchFamily="49" charset="-122"/>
                <a:cs typeface="Times New Roman" panose="02020603050405020304" pitchFamily="18" charset="0"/>
              </a:rPr>
              <a:t>4</a:t>
            </a:r>
          </a:p>
          <a:p>
            <a:pPr algn="ctr" hangingPunct="0">
              <a:lnSpc>
                <a:spcPct val="150000"/>
              </a:lnSpc>
              <a:tabLst>
                <a:tab pos="4231005" algn="l"/>
                <a:tab pos="8191500" algn="l"/>
              </a:tabLst>
            </a:pPr>
            <a:r>
              <a:rPr lang="en-US" altLang="zh-CN" sz="4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Unit 1</a:t>
            </a:r>
            <a:r>
              <a:rPr lang="zh-CN" altLang="zh-CN" sz="4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4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Thanksgiving is my </a:t>
            </a:r>
            <a:r>
              <a:rPr lang="en-US" altLang="zh-CN" sz="40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favourite</a:t>
            </a:r>
            <a:r>
              <a:rPr lang="en-US" altLang="zh-CN" sz="4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festival</a:t>
            </a:r>
            <a:r>
              <a:rPr lang="en-US" altLang="zh-CN" sz="40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altLang="zh-CN" sz="1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73165"/>
            <a:ext cx="11485848" cy="3323987"/>
          </a:xfrm>
        </p:spPr>
        <p:txBody>
          <a:bodyPr/>
          <a:lstStyle/>
          <a:p>
            <a:pPr hangingPunct="0">
              <a:tabLst>
                <a:tab pos="4410710" algn="l"/>
                <a:tab pos="702119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food	B. sound	C. songs</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410710" algn="l"/>
                <a:tab pos="7021195"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tabLst>
                <a:tab pos="4410710" algn="l"/>
                <a:tab pos="702119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special	B. festivals	C. favourite</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410710" algn="l"/>
                <a:tab pos="7021195"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tabLst>
                <a:tab pos="4410710" algn="l"/>
                <a:tab pos="702119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America	B. American	C. TV</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56760" y="1594296"/>
            <a:ext cx="444352" cy="523220"/>
          </a:xfrm>
          <a:prstGeom prst="rect">
            <a:avLst/>
          </a:prstGeom>
        </p:spPr>
        <p:txBody>
          <a:bodyPr wrap="none">
            <a:spAutoFit/>
          </a:bodyPr>
          <a:lstStyle/>
          <a:p>
            <a:r>
              <a:rPr lang="en-US" altLang="zh-CN"/>
              <a:t>C</a:t>
            </a:r>
            <a:endParaRPr lang="zh-CN" altLang="en-US"/>
          </a:p>
        </p:txBody>
      </p:sp>
      <p:sp>
        <p:nvSpPr>
          <p:cNvPr id="5" name="矩形 4"/>
          <p:cNvSpPr/>
          <p:nvPr/>
        </p:nvSpPr>
        <p:spPr>
          <a:xfrm>
            <a:off x="960393" y="2882174"/>
            <a:ext cx="444352" cy="523220"/>
          </a:xfrm>
          <a:prstGeom prst="rect">
            <a:avLst/>
          </a:prstGeom>
        </p:spPr>
        <p:txBody>
          <a:bodyPr wrap="none">
            <a:spAutoFit/>
          </a:bodyPr>
          <a:lstStyle/>
          <a:p>
            <a:r>
              <a:rPr lang="en-US" altLang="zh-CN"/>
              <a:t>C</a:t>
            </a:r>
            <a:endParaRPr lang="zh-CN" altLang="en-US"/>
          </a:p>
        </p:txBody>
      </p:sp>
      <p:sp>
        <p:nvSpPr>
          <p:cNvPr id="6" name="矩形 5"/>
          <p:cNvSpPr/>
          <p:nvPr/>
        </p:nvSpPr>
        <p:spPr>
          <a:xfrm>
            <a:off x="975805" y="4152800"/>
            <a:ext cx="423514" cy="523220"/>
          </a:xfrm>
          <a:prstGeom prst="rect">
            <a:avLst/>
          </a:prstGeom>
        </p:spPr>
        <p:txBody>
          <a:bodyPr wrap="none">
            <a:spAutoFit/>
          </a:bodyPr>
          <a:lstStyle/>
          <a:p>
            <a:r>
              <a:rPr lang="en-US" altLang="zh-CN"/>
              <a:t>B</a:t>
            </a:r>
            <a:endParaRPr lang="zh-CN" altLang="en-US"/>
          </a:p>
        </p:txBody>
      </p:sp>
      <p:sp>
        <p:nvSpPr>
          <p:cNvPr id="7" name="矩形 6"/>
          <p:cNvSpPr/>
          <p:nvPr/>
        </p:nvSpPr>
        <p:spPr>
          <a:xfrm>
            <a:off x="622598" y="2040227"/>
            <a:ext cx="5933484" cy="738664"/>
          </a:xfrm>
          <a:prstGeom prst="rect">
            <a:avLst/>
          </a:prstGeom>
        </p:spPr>
        <p:txBody>
          <a:bodyPr wrap="none">
            <a:spAutoFit/>
          </a:bodyPr>
          <a:lstStyle/>
          <a:p>
            <a:pPr algn="just">
              <a:lnSpc>
                <a:spcPct val="150000"/>
              </a:lnSpc>
              <a:spcAft>
                <a:spcPts val="0"/>
              </a:spcAft>
            </a:pPr>
            <a:r>
              <a:rPr lang="en-US" altLang="zh-CN" smtClean="0">
                <a:solidFill>
                  <a:srgbClr val="ED028C"/>
                </a:solidFill>
                <a:cs typeface="Times New Roman" panose="02020603050405020304" pitchFamily="18" charset="0"/>
              </a:rPr>
              <a:t>We sing songs and dance at the party.</a:t>
            </a:r>
            <a:endParaRPr lang="zh-CN" altLang="zh-CN" sz="1050">
              <a:solidFill>
                <a:srgbClr val="000000"/>
              </a:solidFill>
              <a:cs typeface="Times New Roman" panose="02020603050405020304" pitchFamily="18" charset="0"/>
            </a:endParaRPr>
          </a:p>
        </p:txBody>
      </p:sp>
      <p:sp>
        <p:nvSpPr>
          <p:cNvPr id="8" name="矩形 7"/>
          <p:cNvSpPr/>
          <p:nvPr/>
        </p:nvSpPr>
        <p:spPr>
          <a:xfrm>
            <a:off x="615032" y="3361644"/>
            <a:ext cx="5941050" cy="738664"/>
          </a:xfrm>
          <a:prstGeom prst="rect">
            <a:avLst/>
          </a:prstGeom>
        </p:spPr>
        <p:txBody>
          <a:bodyPr wrap="none">
            <a:spAutoFit/>
          </a:bodyPr>
          <a:lstStyle/>
          <a:p>
            <a:pPr algn="just">
              <a:lnSpc>
                <a:spcPct val="150000"/>
              </a:lnSpc>
              <a:spcAft>
                <a:spcPts val="0"/>
              </a:spcAft>
            </a:pPr>
            <a:r>
              <a:rPr lang="en-US" altLang="zh-CN">
                <a:solidFill>
                  <a:srgbClr val="ED028C"/>
                </a:solidFill>
                <a:cs typeface="Times New Roman" panose="02020603050405020304" pitchFamily="18" charset="0"/>
              </a:rPr>
              <a:t>Thanksgiving is my favourite festival.</a:t>
            </a:r>
            <a:endParaRPr lang="zh-CN" altLang="zh-CN" sz="1050">
              <a:solidFill>
                <a:srgbClr val="000000"/>
              </a:solidFill>
              <a:cs typeface="Times New Roman" panose="02020603050405020304" pitchFamily="18" charset="0"/>
            </a:endParaRPr>
          </a:p>
        </p:txBody>
      </p:sp>
      <p:sp>
        <p:nvSpPr>
          <p:cNvPr id="9" name="矩形 8"/>
          <p:cNvSpPr/>
          <p:nvPr/>
        </p:nvSpPr>
        <p:spPr>
          <a:xfrm>
            <a:off x="622598" y="4591422"/>
            <a:ext cx="7992888" cy="738664"/>
          </a:xfrm>
          <a:prstGeom prst="rect">
            <a:avLst/>
          </a:prstGeom>
        </p:spPr>
        <p:txBody>
          <a:bodyPr wrap="square">
            <a:spAutoFit/>
          </a:bodyPr>
          <a:lstStyle/>
          <a:p>
            <a:pPr algn="just">
              <a:lnSpc>
                <a:spcPct val="150000"/>
              </a:lnSpc>
              <a:spcAft>
                <a:spcPts val="0"/>
              </a:spcAft>
            </a:pPr>
            <a:r>
              <a:rPr lang="en-US" altLang="zh-CN">
                <a:solidFill>
                  <a:srgbClr val="ED028C"/>
                </a:solidFill>
                <a:cs typeface="Times New Roman" panose="02020603050405020304" pitchFamily="18" charset="0"/>
              </a:rPr>
              <a:t>Can you tell me more about American festivals?</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1853491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a:extLst>
              <a:ext uri="{FF2B5EF4-FFF2-40B4-BE49-F238E27FC236}">
                <a16:creationId xmlns:a16="http://schemas.microsoft.com/office/drawing/2014/main" id="{C74580CD-95DB-E971-26B7-242ECFDEEFE0}"/>
              </a:ext>
            </a:extLst>
          </p:cNvPr>
          <p:cNvSpPr>
            <a:spLocks noGrp="1"/>
          </p:cNvSpPr>
          <p:nvPr>
            <p:ph idx="1"/>
          </p:nvPr>
        </p:nvSpPr>
        <p:spPr>
          <a:xfrm>
            <a:off x="360854" y="980728"/>
            <a:ext cx="11485848" cy="4616648"/>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读句子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根据句意选择正确的单词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有一项多余</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meal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flag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sound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special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Thanksgiving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 football</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1793875" indent="-1793875"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holiday when people give thanks and eat a big meal with family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1793875" indent="-1793875" hangingPunct="0">
              <a:tabLst>
                <a:tab pos="4231005" algn="l"/>
                <a:tab pos="8191500"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marL="1793875" indent="-1793875" hangingPunct="0">
              <a:tabLst>
                <a:tab pos="4231005" algn="l"/>
                <a:tab pos="819150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piece of cloth with colours or designs, hung on a pole or stick for</a:t>
            </a:r>
            <a:r>
              <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decoration</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装饰</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991603" y="2366810"/>
            <a:ext cx="423514" cy="523220"/>
          </a:xfrm>
          <a:prstGeom prst="rect">
            <a:avLst/>
          </a:prstGeom>
        </p:spPr>
        <p:txBody>
          <a:bodyPr wrap="none">
            <a:spAutoFit/>
          </a:bodyPr>
          <a:lstStyle/>
          <a:p>
            <a:r>
              <a:rPr lang="en-US" altLang="zh-CN"/>
              <a:t>E</a:t>
            </a:r>
            <a:endParaRPr lang="zh-CN" altLang="en-US"/>
          </a:p>
        </p:txBody>
      </p:sp>
      <p:sp>
        <p:nvSpPr>
          <p:cNvPr id="3" name="矩形 2"/>
          <p:cNvSpPr/>
          <p:nvPr/>
        </p:nvSpPr>
        <p:spPr>
          <a:xfrm>
            <a:off x="991603" y="4302061"/>
            <a:ext cx="423514" cy="523220"/>
          </a:xfrm>
          <a:prstGeom prst="rect">
            <a:avLst/>
          </a:prstGeom>
        </p:spPr>
        <p:txBody>
          <a:bodyPr wrap="none">
            <a:spAutoFit/>
          </a:bodyPr>
          <a:lstStyle/>
          <a:p>
            <a:r>
              <a:rPr lang="en-US" altLang="zh-CN"/>
              <a:t>B</a:t>
            </a:r>
            <a:endParaRPr lang="zh-CN" altLang="en-US"/>
          </a:p>
        </p:txBody>
      </p:sp>
      <p:sp>
        <p:nvSpPr>
          <p:cNvPr id="6" name="内容占位符 1"/>
          <p:cNvSpPr txBox="1">
            <a:spLocks/>
          </p:cNvSpPr>
          <p:nvPr/>
        </p:nvSpPr>
        <p:spPr bwMode="auto">
          <a:xfrm>
            <a:off x="586022" y="3528094"/>
            <a:ext cx="1126068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一个人们感恩并与家人共进大餐的节日</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2"/>
          <p:cNvSpPr txBox="1">
            <a:spLocks/>
          </p:cNvSpPr>
          <p:nvPr/>
        </p:nvSpPr>
        <p:spPr bwMode="auto">
          <a:xfrm>
            <a:off x="586022" y="5391146"/>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句意为</a:t>
            </a:r>
            <a:r>
              <a:rPr lang="en-US" altLang="zh-CN" b="1" spc="-10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一块有颜色或图案的布，挂在杆子或木棍上用于装饰</a:t>
            </a:r>
            <a:r>
              <a:rPr lang="en-US" altLang="zh-CN" b="1" spc="-10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bwMode="auto">
          <a:xfrm>
            <a:off x="586022" y="1772816"/>
            <a:ext cx="11260680" cy="504056"/>
          </a:xfrm>
          <a:prstGeom prst="rect">
            <a:avLst/>
          </a:prstGeom>
          <a:noFill/>
          <a:ln w="19050" algn="ctr">
            <a:solidFill>
              <a:schemeClr val="tx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1742500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570AB2-AE46-6401-B7D0-8435E4A1BCE2}"/>
            </a:ext>
          </a:extLst>
        </p:cNvPr>
        <p:cNvGrpSpPr/>
        <p:nvPr/>
      </p:nvGrpSpPr>
      <p:grpSpPr>
        <a:xfrm>
          <a:off x="0" y="0"/>
          <a:ext cx="0" cy="0"/>
          <a:chOff x="0" y="0"/>
          <a:chExt cx="0" cy="0"/>
        </a:xfrm>
      </p:grpSpPr>
      <p:sp>
        <p:nvSpPr>
          <p:cNvPr id="5" name="内容占位符 4">
            <a:extLst>
              <a:ext uri="{FF2B5EF4-FFF2-40B4-BE49-F238E27FC236}">
                <a16:creationId xmlns:a16="http://schemas.microsoft.com/office/drawing/2014/main" id="{A801CA47-3E72-78A3-1E20-D428FD0DCC0C}"/>
              </a:ext>
            </a:extLst>
          </p:cNvPr>
          <p:cNvSpPr>
            <a:spLocks noGrp="1"/>
          </p:cNvSpPr>
          <p:nvPr>
            <p:ph idx="1"/>
          </p:nvPr>
        </p:nvSpPr>
        <p:spPr>
          <a:xfrm>
            <a:off x="360854" y="764704"/>
            <a:ext cx="11485848" cy="5262979"/>
          </a:xfrm>
        </p:spPr>
        <p:txBody>
          <a:bodyPr/>
          <a:lstStyle/>
          <a:p>
            <a:pPr marL="1793875" indent="-1793875" algn="ctr"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meal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flag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sound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special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Thanksgiving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football</a:t>
            </a: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marL="1793875" indent="-1793875" hangingPunct="0">
              <a:tabLst>
                <a:tab pos="4231005" algn="l"/>
                <a:tab pos="819150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Something different and important, not like regular ones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1793875" indent="-1793875" hangingPunct="0">
              <a:tabLst>
                <a:tab pos="4231005" algn="l"/>
                <a:tab pos="8191500"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marL="1793875" indent="-1793875" hangingPunct="0">
              <a:tabLst>
                <a:tab pos="4231005" algn="l"/>
                <a:tab pos="819150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food you eat for breakfast, lunch or dinner, especially for a big dinner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tabLst>
                <a:tab pos="4231005" algn="l"/>
                <a:tab pos="8191500"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tabLst>
                <a:tab pos="4231005" algn="l"/>
                <a:tab pos="819150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Something you hear, like talking, laughing or cooking noises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982638" y="1521730"/>
            <a:ext cx="444352" cy="523220"/>
          </a:xfrm>
          <a:prstGeom prst="rect">
            <a:avLst/>
          </a:prstGeom>
        </p:spPr>
        <p:txBody>
          <a:bodyPr wrap="none">
            <a:spAutoFit/>
          </a:bodyPr>
          <a:lstStyle/>
          <a:p>
            <a:r>
              <a:rPr lang="en-US" altLang="zh-CN"/>
              <a:t>D</a:t>
            </a:r>
            <a:endParaRPr lang="zh-CN" altLang="en-US"/>
          </a:p>
        </p:txBody>
      </p:sp>
      <p:sp>
        <p:nvSpPr>
          <p:cNvPr id="4" name="内容占位符 3"/>
          <p:cNvSpPr txBox="1">
            <a:spLocks/>
          </p:cNvSpPr>
          <p:nvPr/>
        </p:nvSpPr>
        <p:spPr bwMode="auto">
          <a:xfrm>
            <a:off x="586022" y="2016533"/>
            <a:ext cx="1126068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一些不同且重要的事物，和平常不一样</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4"/>
          <p:cNvSpPr txBox="1">
            <a:spLocks/>
          </p:cNvSpPr>
          <p:nvPr/>
        </p:nvSpPr>
        <p:spPr bwMode="auto">
          <a:xfrm>
            <a:off x="586022" y="3944751"/>
            <a:ext cx="1126068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你在早、午、晚餐等用餐时间吃的食物，尤指丰盛的晚餐</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5"/>
          <p:cNvSpPr txBox="1">
            <a:spLocks/>
          </p:cNvSpPr>
          <p:nvPr/>
        </p:nvSpPr>
        <p:spPr bwMode="auto">
          <a:xfrm>
            <a:off x="586022" y="5869584"/>
            <a:ext cx="1126068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你听到的声音，比如说话、大笑或做饭的声音</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82638" y="2778193"/>
            <a:ext cx="444352" cy="523220"/>
          </a:xfrm>
          <a:prstGeom prst="rect">
            <a:avLst/>
          </a:prstGeom>
        </p:spPr>
        <p:txBody>
          <a:bodyPr wrap="none">
            <a:spAutoFit/>
          </a:bodyPr>
          <a:lstStyle/>
          <a:p>
            <a:r>
              <a:rPr lang="en-US" altLang="zh-CN"/>
              <a:t>A</a:t>
            </a:r>
            <a:endParaRPr lang="zh-CN" altLang="en-US"/>
          </a:p>
        </p:txBody>
      </p:sp>
      <p:sp>
        <p:nvSpPr>
          <p:cNvPr id="8" name="矩形 7"/>
          <p:cNvSpPr/>
          <p:nvPr/>
        </p:nvSpPr>
        <p:spPr>
          <a:xfrm>
            <a:off x="964708" y="5364950"/>
            <a:ext cx="444352" cy="523220"/>
          </a:xfrm>
          <a:prstGeom prst="rect">
            <a:avLst/>
          </a:prstGeom>
        </p:spPr>
        <p:txBody>
          <a:bodyPr wrap="none">
            <a:spAutoFit/>
          </a:bodyPr>
          <a:lstStyle/>
          <a:p>
            <a:r>
              <a:rPr lang="en-US" altLang="zh-CN"/>
              <a:t>C</a:t>
            </a:r>
            <a:endParaRPr lang="zh-CN" altLang="en-US"/>
          </a:p>
        </p:txBody>
      </p:sp>
      <p:sp>
        <p:nvSpPr>
          <p:cNvPr id="10" name="矩形 9"/>
          <p:cNvSpPr/>
          <p:nvPr/>
        </p:nvSpPr>
        <p:spPr bwMode="auto">
          <a:xfrm>
            <a:off x="586022" y="917346"/>
            <a:ext cx="11260680" cy="504056"/>
          </a:xfrm>
          <a:prstGeom prst="rect">
            <a:avLst/>
          </a:prstGeom>
          <a:noFill/>
          <a:ln w="19050" algn="ctr">
            <a:solidFill>
              <a:schemeClr val="tx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2189825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6" grpId="0"/>
      <p:bldP spid="7" grpId="0"/>
      <p:bldP spid="3"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F04B78-15DA-946C-BB2C-BEE22BFADD44}"/>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0C2DD1A1-81F4-4D2E-B158-97B605204129}"/>
              </a:ext>
            </a:extLst>
          </p:cNvPr>
          <p:cNvSpPr>
            <a:spLocks noGrp="1"/>
          </p:cNvSpPr>
          <p:nvPr>
            <p:ph idx="1"/>
          </p:nvPr>
        </p:nvSpPr>
        <p:spPr>
          <a:xfrm>
            <a:off x="360854" y="1233452"/>
            <a:ext cx="11485848" cy="3970318"/>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单项选择。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 you do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 Year’s Day?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391025" algn="l"/>
                <a:tab pos="7177088" algn="l"/>
                <a:tab pos="7650163"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in	B. at	C. on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391025" algn="l"/>
                <a:tab pos="7177088" algn="l"/>
                <a:tab pos="7650163"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tabLst>
                <a:tab pos="4391025" algn="l"/>
                <a:tab pos="7177088" algn="l"/>
                <a:tab pos="7650163"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you say “thank you”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 mother?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391025" algn="l"/>
                <a:tab pos="7177088" algn="l"/>
                <a:tab pos="7650163"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	B. of	C. on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5课外拓展提优-通.eps" descr="id:2147491759;FounderCES">
            <a:extLst>
              <a:ext uri="{FF2B5EF4-FFF2-40B4-BE49-F238E27FC236}">
                <a16:creationId xmlns:a16="http://schemas.microsoft.com/office/drawing/2014/main" id="{25F9F7F7-C32D-1C24-8785-13298D36F4C3}"/>
              </a:ext>
            </a:extLst>
          </p:cNvPr>
          <p:cNvPicPr>
            <a:picLocks noChangeAspect="1"/>
          </p:cNvPicPr>
          <p:nvPr/>
        </p:nvPicPr>
        <p:blipFill>
          <a:blip r:embed="rId2"/>
          <a:stretch>
            <a:fillRect/>
          </a:stretch>
        </p:blipFill>
        <p:spPr>
          <a:xfrm>
            <a:off x="360854" y="734507"/>
            <a:ext cx="6382425" cy="678269"/>
          </a:xfrm>
          <a:prstGeom prst="rect">
            <a:avLst/>
          </a:prstGeom>
        </p:spPr>
      </p:pic>
      <p:sp>
        <p:nvSpPr>
          <p:cNvPr id="3" name="矩形 2"/>
          <p:cNvSpPr/>
          <p:nvPr/>
        </p:nvSpPr>
        <p:spPr>
          <a:xfrm>
            <a:off x="946778" y="1987707"/>
            <a:ext cx="444352" cy="523220"/>
          </a:xfrm>
          <a:prstGeom prst="rect">
            <a:avLst/>
          </a:prstGeom>
        </p:spPr>
        <p:txBody>
          <a:bodyPr wrap="none">
            <a:spAutoFit/>
          </a:bodyPr>
          <a:lstStyle/>
          <a:p>
            <a:r>
              <a:rPr lang="en-US" altLang="zh-CN"/>
              <a:t>C</a:t>
            </a:r>
            <a:endParaRPr lang="zh-CN" altLang="en-US"/>
          </a:p>
        </p:txBody>
      </p:sp>
      <p:sp>
        <p:nvSpPr>
          <p:cNvPr id="6" name="内容占位符 6"/>
          <p:cNvSpPr txBox="1">
            <a:spLocks/>
          </p:cNvSpPr>
          <p:nvPr/>
        </p:nvSpPr>
        <p:spPr bwMode="auto">
          <a:xfrm>
            <a:off x="586022" y="3104166"/>
            <a:ext cx="1126068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本句意为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你在元旦做什么</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在元旦</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用介词</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7"/>
          <p:cNvSpPr txBox="1">
            <a:spLocks/>
          </p:cNvSpPr>
          <p:nvPr/>
        </p:nvSpPr>
        <p:spPr bwMode="auto">
          <a:xfrm>
            <a:off x="586022" y="4996333"/>
            <a:ext cx="1126068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本句意为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你向你的妈妈说</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谢谢</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吗</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向某人说谢谢</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say “thank you” to sb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55743" y="3904927"/>
            <a:ext cx="444352" cy="523220"/>
          </a:xfrm>
          <a:prstGeom prst="rect">
            <a:avLst/>
          </a:prstGeom>
        </p:spPr>
        <p:txBody>
          <a:bodyPr wrap="none">
            <a:spAutoFit/>
          </a:bodyPr>
          <a:lstStyle/>
          <a:p>
            <a:r>
              <a:rPr lang="en-US" altLang="zh-CN"/>
              <a:t>A</a:t>
            </a:r>
            <a:endParaRPr lang="zh-CN" altLang="en-US"/>
          </a:p>
        </p:txBody>
      </p:sp>
    </p:spTree>
    <p:extLst>
      <p:ext uri="{BB962C8B-B14F-4D97-AF65-F5344CB8AC3E}">
        <p14:creationId xmlns:p14="http://schemas.microsoft.com/office/powerpoint/2010/main" val="2850229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9D9C9681-E41E-FF65-1CC2-4F172FDB1436}"/>
              </a:ext>
            </a:extLst>
          </p:cNvPr>
          <p:cNvSpPr>
            <a:spLocks noGrp="1"/>
          </p:cNvSpPr>
          <p:nvPr>
            <p:ph idx="1"/>
          </p:nvPr>
        </p:nvSpPr>
        <p:spPr>
          <a:xfrm>
            <a:off x="360854" y="914150"/>
            <a:ext cx="11485848" cy="3970318"/>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always have a special meal.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nice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951095" algn="l"/>
                <a:tab pos="765111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sound	B. sounds	C. sounding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tabLst>
                <a:tab pos="4231005" algn="l"/>
                <a:tab pos="8191500"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tabLst>
                <a:tab pos="4231005" algn="l"/>
                <a:tab pos="819150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think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Thanksgiving too</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951095" algn="l"/>
                <a:tab pos="765111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 like	B. I am like	C. I likes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82638" y="1016032"/>
            <a:ext cx="423514" cy="523220"/>
          </a:xfrm>
          <a:prstGeom prst="rect">
            <a:avLst/>
          </a:prstGeom>
        </p:spPr>
        <p:txBody>
          <a:bodyPr wrap="none">
            <a:spAutoFit/>
          </a:bodyPr>
          <a:lstStyle/>
          <a:p>
            <a:r>
              <a:rPr lang="en-US" altLang="zh-CN"/>
              <a:t>B</a:t>
            </a:r>
            <a:endParaRPr lang="zh-CN" altLang="en-US"/>
          </a:p>
        </p:txBody>
      </p:sp>
      <p:sp>
        <p:nvSpPr>
          <p:cNvPr id="4" name="矩形 3"/>
          <p:cNvSpPr/>
          <p:nvPr/>
        </p:nvSpPr>
        <p:spPr>
          <a:xfrm>
            <a:off x="982638" y="3590101"/>
            <a:ext cx="444352" cy="523220"/>
          </a:xfrm>
          <a:prstGeom prst="rect">
            <a:avLst/>
          </a:prstGeom>
        </p:spPr>
        <p:txBody>
          <a:bodyPr wrap="none">
            <a:spAutoFit/>
          </a:bodyPr>
          <a:lstStyle/>
          <a:p>
            <a:r>
              <a:rPr lang="en-US" altLang="zh-CN" smtClean="0"/>
              <a:t>A</a:t>
            </a:r>
            <a:endParaRPr lang="zh-CN" altLang="en-US"/>
          </a:p>
        </p:txBody>
      </p:sp>
      <p:sp>
        <p:nvSpPr>
          <p:cNvPr id="5" name="内容占位符 8"/>
          <p:cNvSpPr txBox="1">
            <a:spLocks/>
          </p:cNvSpPr>
          <p:nvPr/>
        </p:nvSpPr>
        <p:spPr bwMode="auto">
          <a:xfrm>
            <a:off x="586022" y="2188021"/>
            <a:ext cx="1126068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答语意为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那听起来很好</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表示单数含义，横线处动词也应用第三人称单数形式，故选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9"/>
          <p:cNvSpPr txBox="1">
            <a:spLocks/>
          </p:cNvSpPr>
          <p:nvPr/>
        </p:nvSpPr>
        <p:spPr bwMode="auto">
          <a:xfrm>
            <a:off x="586022" y="4708301"/>
            <a:ext cx="1126068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think</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后可接宾语从句，本句中</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like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为动词，意为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喜欢</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，主语</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为第一人称，谓语动词用原形，故选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27930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E8A07B69-BCCF-CE63-D158-5F10F1E519F1}"/>
              </a:ext>
            </a:extLst>
          </p:cNvPr>
          <p:cNvSpPr>
            <a:spLocks noGrp="1"/>
          </p:cNvSpPr>
          <p:nvPr>
            <p:ph idx="1"/>
          </p:nvPr>
        </p:nvSpPr>
        <p:spPr>
          <a:xfrm>
            <a:off x="360854" y="836712"/>
            <a:ext cx="11485848" cy="3323987"/>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favourite festival?</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3875"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Thanksgiving is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favourite festival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667250" algn="l"/>
                <a:tab pos="7650163"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you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667250" algn="l"/>
                <a:tab pos="7650163"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mine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667250" algn="l"/>
                <a:tab pos="7650163"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37813" y="956523"/>
            <a:ext cx="444352" cy="523220"/>
          </a:xfrm>
          <a:prstGeom prst="rect">
            <a:avLst/>
          </a:prstGeom>
        </p:spPr>
        <p:txBody>
          <a:bodyPr wrap="none">
            <a:spAutoFit/>
          </a:bodyPr>
          <a:lstStyle/>
          <a:p>
            <a:r>
              <a:rPr lang="en-US" altLang="zh-CN"/>
              <a:t>C</a:t>
            </a:r>
            <a:endParaRPr lang="zh-CN" altLang="en-US"/>
          </a:p>
        </p:txBody>
      </p:sp>
      <p:sp>
        <p:nvSpPr>
          <p:cNvPr id="4" name="内容占位符 10"/>
          <p:cNvSpPr txBox="1">
            <a:spLocks/>
          </p:cNvSpPr>
          <p:nvPr/>
        </p:nvSpPr>
        <p:spPr bwMode="auto">
          <a:xfrm>
            <a:off x="586022" y="4019617"/>
            <a:ext cx="1126068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形容词性物主代词修饰名词，横线后都是名词，故横线处都应填形容词性物主代词，</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your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都是形容词性物主代词，故选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20952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F910515C-C166-1BB6-BBF0-A5155E67C285}"/>
              </a:ext>
            </a:extLst>
          </p:cNvPr>
          <p:cNvSpPr>
            <a:spLocks noGrp="1"/>
          </p:cNvSpPr>
          <p:nvPr>
            <p:ph idx="1"/>
          </p:nvPr>
        </p:nvSpPr>
        <p:spPr>
          <a:xfrm>
            <a:off x="360854" y="980728"/>
            <a:ext cx="11485848" cy="3323987"/>
          </a:xfrm>
        </p:spPr>
        <p:txBody>
          <a:bodyPr/>
          <a:lstStyle/>
          <a:p>
            <a:pPr marL="1793875" indent="-1793875"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Amy, Lily and Lucy are playing football. They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 playing football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951095" algn="l"/>
                <a:tab pos="765111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both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951095" algn="l"/>
                <a:tab pos="765111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all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951095" algn="l"/>
                <a:tab pos="765111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too</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1"/>
          <p:cNvSpPr txBox="1">
            <a:spLocks/>
          </p:cNvSpPr>
          <p:nvPr/>
        </p:nvSpPr>
        <p:spPr bwMode="auto">
          <a:xfrm>
            <a:off x="586022" y="4118520"/>
            <a:ext cx="1126068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both</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两者都</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，而</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Amy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Lily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Lucy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是三个人，排除选项</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too</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用于句末，排除选项</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91603" y="1081553"/>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4059532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D8B06E14-E57B-3D1F-D395-563959FEDCE5}"/>
              </a:ext>
            </a:extLst>
          </p:cNvPr>
          <p:cNvSpPr>
            <a:spLocks noGrp="1"/>
          </p:cNvSpPr>
          <p:nvPr>
            <p:ph idx="1"/>
          </p:nvPr>
        </p:nvSpPr>
        <p:spPr>
          <a:xfrm>
            <a:off x="360854" y="983551"/>
            <a:ext cx="11485848" cy="3323987"/>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选出与下列句子相对应的答语。</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tabLst>
                <a:tab pos="4231005" algn="l"/>
                <a:tab pos="8191500" algn="l"/>
              </a:tabLst>
            </a:pPr>
            <a:endParaRPr lang="en-US" altLang="zh-CN">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tabLst>
                <a:tab pos="4231005" algn="l"/>
                <a:tab pos="8191500"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tabLst>
                <a:tab pos="4231005" algn="l"/>
                <a:tab pos="819150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 you do on New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Year’s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	</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99212" y="3518260"/>
            <a:ext cx="444352" cy="738664"/>
          </a:xfrm>
          <a:prstGeom prst="rect">
            <a:avLst/>
          </a:prstGeom>
        </p:spPr>
        <p:txBody>
          <a:bodyPr wrap="none">
            <a:spAutoFit/>
          </a:bodyPr>
          <a:lstStyle/>
          <a:p>
            <a:pPr>
              <a:lnSpc>
                <a:spcPct val="150000"/>
              </a:lnSpc>
            </a:pPr>
            <a:r>
              <a:rPr lang="en-US" altLang="zh-CN"/>
              <a:t>D</a:t>
            </a:r>
            <a:endParaRPr lang="zh-CN" altLang="en-US"/>
          </a:p>
        </p:txBody>
      </p:sp>
      <p:sp>
        <p:nvSpPr>
          <p:cNvPr id="9" name="内容占位符 1"/>
          <p:cNvSpPr txBox="1">
            <a:spLocks/>
          </p:cNvSpPr>
          <p:nvPr/>
        </p:nvSpPr>
        <p:spPr bwMode="auto">
          <a:xfrm>
            <a:off x="586022" y="4169741"/>
            <a:ext cx="1126068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本句意为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你们在元旦做什么</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，答句应为在元旦做的事情，选项</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我们在元旦唱歌</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内容占位符 1">
            <a:extLst>
              <a:ext uri="{FF2B5EF4-FFF2-40B4-BE49-F238E27FC236}">
                <a16:creationId xmlns:a16="http://schemas.microsoft.com/office/drawing/2014/main" id="{6BCCC821-49F5-A745-71B5-58158560911C}"/>
              </a:ext>
            </a:extLst>
          </p:cNvPr>
          <p:cNvSpPr txBox="1">
            <a:spLocks/>
          </p:cNvSpPr>
          <p:nvPr/>
        </p:nvSpPr>
        <p:spPr bwMode="auto">
          <a:xfrm>
            <a:off x="360854" y="1596447"/>
            <a:ext cx="11494992" cy="2031325"/>
          </a:xfrm>
          <a:prstGeom prst="rect">
            <a:avLst/>
          </a:prstGeom>
          <a:noFill/>
          <a:ln w="19050">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4230688" algn="l"/>
                <a:tab pos="5468938"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My favourite festival is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Christmas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have a special meal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4230688" algn="l"/>
                <a:tab pos="5468938"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Yes, I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sing songs on New Year’s Day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4230688" algn="l"/>
                <a:tab pos="5830888"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We say “Merry Christmas” trees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1" name="矩形 10"/>
          <p:cNvSpPr/>
          <p:nvPr/>
        </p:nvSpPr>
        <p:spPr bwMode="auto">
          <a:xfrm>
            <a:off x="369480" y="1745898"/>
            <a:ext cx="11494992" cy="1770415"/>
          </a:xfrm>
          <a:prstGeom prst="rect">
            <a:avLst/>
          </a:prstGeom>
          <a:noFill/>
          <a:ln w="19050" algn="ctr">
            <a:solidFill>
              <a:srgbClr val="0033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965712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2616660"/>
            <a:ext cx="11485848" cy="2677656"/>
          </a:xfrm>
        </p:spPr>
        <p:txBody>
          <a:bodyPr/>
          <a:lstStyle/>
          <a:p>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 you do on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Thanksgiving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	</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lvl="0"/>
            <a:endParaRPr lang="en-US" altLang="zh-CN">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lvl="0"/>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your favourite festival</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4" name="矩形 13"/>
          <p:cNvSpPr/>
          <p:nvPr/>
        </p:nvSpPr>
        <p:spPr>
          <a:xfrm>
            <a:off x="982638" y="2727506"/>
            <a:ext cx="407484" cy="492443"/>
          </a:xfrm>
          <a:prstGeom prst="rect">
            <a:avLst/>
          </a:prstGeom>
        </p:spPr>
        <p:txBody>
          <a:bodyPr wrap="none">
            <a:spAutoFit/>
          </a:bodyPr>
          <a:lstStyle/>
          <a:p>
            <a:r>
              <a:rPr lang="en-US" altLang="zh-CN" sz="2600"/>
              <a:t>B</a:t>
            </a:r>
            <a:endParaRPr lang="zh-CN" altLang="en-US" sz="2600"/>
          </a:p>
        </p:txBody>
      </p:sp>
      <p:sp>
        <p:nvSpPr>
          <p:cNvPr id="15" name="内容占位符 2"/>
          <p:cNvSpPr txBox="1">
            <a:spLocks/>
          </p:cNvSpPr>
          <p:nvPr/>
        </p:nvSpPr>
        <p:spPr bwMode="auto">
          <a:xfrm>
            <a:off x="586022" y="3249492"/>
            <a:ext cx="1126068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本句意为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你们在感恩节做什么</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，答句应为在感恩节做的事情，选项</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我们吃一顿特别的饭</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6" name="矩形 15"/>
          <p:cNvSpPr/>
          <p:nvPr/>
        </p:nvSpPr>
        <p:spPr>
          <a:xfrm>
            <a:off x="955743" y="4652917"/>
            <a:ext cx="444352" cy="523220"/>
          </a:xfrm>
          <a:prstGeom prst="rect">
            <a:avLst/>
          </a:prstGeom>
        </p:spPr>
        <p:txBody>
          <a:bodyPr wrap="none">
            <a:spAutoFit/>
          </a:bodyPr>
          <a:lstStyle/>
          <a:p>
            <a:r>
              <a:rPr lang="en-US" altLang="zh-CN"/>
              <a:t>A</a:t>
            </a:r>
            <a:endParaRPr lang="zh-CN" altLang="en-US"/>
          </a:p>
        </p:txBody>
      </p:sp>
      <p:sp>
        <p:nvSpPr>
          <p:cNvPr id="17" name="内容占位符 3"/>
          <p:cNvSpPr txBox="1">
            <a:spLocks/>
          </p:cNvSpPr>
          <p:nvPr/>
        </p:nvSpPr>
        <p:spPr bwMode="auto">
          <a:xfrm>
            <a:off x="586022" y="5159780"/>
            <a:ext cx="1126068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本句意为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你最喜欢的节日是什么</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，答句应为喜欢的节日，选项</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我最喜欢的节日是圣诞节</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内容占位符 1">
            <a:extLst>
              <a:ext uri="{FF2B5EF4-FFF2-40B4-BE49-F238E27FC236}">
                <a16:creationId xmlns:a16="http://schemas.microsoft.com/office/drawing/2014/main" id="{6BCCC821-49F5-A745-71B5-58158560911C}"/>
              </a:ext>
            </a:extLst>
          </p:cNvPr>
          <p:cNvSpPr txBox="1">
            <a:spLocks/>
          </p:cNvSpPr>
          <p:nvPr/>
        </p:nvSpPr>
        <p:spPr bwMode="auto">
          <a:xfrm>
            <a:off x="369480" y="666636"/>
            <a:ext cx="11494992" cy="2031325"/>
          </a:xfrm>
          <a:prstGeom prst="rect">
            <a:avLst/>
          </a:prstGeom>
          <a:noFill/>
          <a:ln w="19050">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4230688" algn="l"/>
                <a:tab pos="5564188"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My favourite festival is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Christmas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have a special meal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4230688" algn="l"/>
                <a:tab pos="5564188"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Yes, I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sing songs on New Year’s Day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4230688" algn="l"/>
                <a:tab pos="5830888"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We say “Merry Christmas” trees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矩形 9"/>
          <p:cNvSpPr/>
          <p:nvPr/>
        </p:nvSpPr>
        <p:spPr bwMode="auto">
          <a:xfrm>
            <a:off x="369480" y="826772"/>
            <a:ext cx="11494992" cy="1770415"/>
          </a:xfrm>
          <a:prstGeom prst="rect">
            <a:avLst/>
          </a:prstGeom>
          <a:noFill/>
          <a:ln w="19050" algn="ctr">
            <a:solidFill>
              <a:srgbClr val="0033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1857316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688472"/>
            <a:ext cx="11485848" cy="2677656"/>
          </a:xfrm>
        </p:spPr>
        <p:txBody>
          <a:bodyPr/>
          <a:lstStyle/>
          <a:p>
            <a:pPr lvl="0"/>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 you do at Christmas?</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lvl="0"/>
            <a:endParaRPr lang="en-US" altLang="zh-CN">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lvl="0"/>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you say “thank you” to your dog?	</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91603" y="2799318"/>
            <a:ext cx="423514" cy="523220"/>
          </a:xfrm>
          <a:prstGeom prst="rect">
            <a:avLst/>
          </a:prstGeom>
        </p:spPr>
        <p:txBody>
          <a:bodyPr wrap="none">
            <a:spAutoFit/>
          </a:bodyPr>
          <a:lstStyle/>
          <a:p>
            <a:r>
              <a:rPr lang="en-US" altLang="zh-CN" smtClean="0"/>
              <a:t>E</a:t>
            </a:r>
            <a:endParaRPr lang="zh-CN" altLang="en-US"/>
          </a:p>
        </p:txBody>
      </p:sp>
      <p:sp>
        <p:nvSpPr>
          <p:cNvPr id="4" name="矩形 3"/>
          <p:cNvSpPr/>
          <p:nvPr/>
        </p:nvSpPr>
        <p:spPr>
          <a:xfrm>
            <a:off x="961586" y="4733808"/>
            <a:ext cx="444352" cy="523220"/>
          </a:xfrm>
          <a:prstGeom prst="rect">
            <a:avLst/>
          </a:prstGeom>
        </p:spPr>
        <p:txBody>
          <a:bodyPr wrap="none">
            <a:spAutoFit/>
          </a:bodyPr>
          <a:lstStyle/>
          <a:p>
            <a:r>
              <a:rPr lang="en-US" altLang="zh-CN"/>
              <a:t>C</a:t>
            </a:r>
            <a:endParaRPr lang="zh-CN" altLang="en-US"/>
          </a:p>
        </p:txBody>
      </p:sp>
      <p:sp>
        <p:nvSpPr>
          <p:cNvPr id="5" name="内容占位符 4"/>
          <p:cNvSpPr txBox="1">
            <a:spLocks/>
          </p:cNvSpPr>
          <p:nvPr/>
        </p:nvSpPr>
        <p:spPr bwMode="auto">
          <a:xfrm>
            <a:off x="586022" y="3321304"/>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本句意为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你们在圣诞节做什么</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，答句应为在圣诞节做的事情，选项</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我们说</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圣诞快乐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5"/>
          <p:cNvSpPr txBox="1">
            <a:spLocks/>
          </p:cNvSpPr>
          <p:nvPr/>
        </p:nvSpPr>
        <p:spPr bwMode="auto">
          <a:xfrm>
            <a:off x="586022" y="5258487"/>
            <a:ext cx="1148584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本句为以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Do you</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开头的一般疑问句，其肯定回答为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“Yes, I/we do.</a:t>
            </a:r>
            <a:r>
              <a:rPr lang="en-US" altLang="zh-CN" b="1" smtClean="0">
                <a:solidFill>
                  <a:srgbClr val="FF0000"/>
                </a:solidFill>
                <a:latin typeface="+mn-ea"/>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，否定回答为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“No, I/we don’t.</a:t>
            </a:r>
            <a:r>
              <a:rPr lang="en-US" altLang="zh-CN" b="1" smtClean="0">
                <a:solidFill>
                  <a:srgbClr val="FF0000"/>
                </a:solidFill>
                <a:latin typeface="+mn-ea"/>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a:extLst>
              <a:ext uri="{FF2B5EF4-FFF2-40B4-BE49-F238E27FC236}">
                <a16:creationId xmlns:a16="http://schemas.microsoft.com/office/drawing/2014/main" id="{6BCCC821-49F5-A745-71B5-58158560911C}"/>
              </a:ext>
            </a:extLst>
          </p:cNvPr>
          <p:cNvSpPr txBox="1">
            <a:spLocks/>
          </p:cNvSpPr>
          <p:nvPr/>
        </p:nvSpPr>
        <p:spPr bwMode="auto">
          <a:xfrm>
            <a:off x="369480" y="735448"/>
            <a:ext cx="11494992" cy="2031325"/>
          </a:xfrm>
          <a:prstGeom prst="rect">
            <a:avLst/>
          </a:prstGeom>
          <a:noFill/>
          <a:ln w="19050">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4230688" algn="l"/>
                <a:tab pos="5564188"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My favourite festival is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Christmas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have a special meal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4230688" algn="l"/>
                <a:tab pos="5564188"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Yes, I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sing songs on New Year’s Day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4230688" algn="l"/>
                <a:tab pos="5830888"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We say “Merry Christmas” trees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bwMode="auto">
          <a:xfrm>
            <a:off x="369480" y="895584"/>
            <a:ext cx="11494992" cy="1770415"/>
          </a:xfrm>
          <a:prstGeom prst="rect">
            <a:avLst/>
          </a:prstGeom>
          <a:noFill/>
          <a:ln w="19050" algn="ctr">
            <a:solidFill>
              <a:srgbClr val="0033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3991054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5单元目标导航.eps">
            <a:extLst>
              <a:ext uri="{FF2B5EF4-FFF2-40B4-BE49-F238E27FC236}">
                <a16:creationId xmlns:a16="http://schemas.microsoft.com/office/drawing/2014/main" id="{AF377778-A0A0-C98A-318D-6EE98BBE7FFF}"/>
              </a:ext>
            </a:extLst>
          </p:cNvPr>
          <p:cNvPicPr>
            <a:picLocks noChangeAspect="1"/>
          </p:cNvPicPr>
          <p:nvPr/>
        </p:nvPicPr>
        <p:blipFill>
          <a:blip r:embed="rId2"/>
          <a:stretch>
            <a:fillRect/>
          </a:stretch>
        </p:blipFill>
        <p:spPr>
          <a:xfrm>
            <a:off x="356430" y="1371458"/>
            <a:ext cx="11499416" cy="527632"/>
          </a:xfrm>
          <a:prstGeom prst="rect">
            <a:avLst/>
          </a:prstGeom>
        </p:spPr>
      </p:pic>
      <p:graphicFrame>
        <p:nvGraphicFramePr>
          <p:cNvPr id="2" name="表格 1">
            <a:extLst>
              <a:ext uri="{FF2B5EF4-FFF2-40B4-BE49-F238E27FC236}">
                <a16:creationId xmlns:a16="http://schemas.microsoft.com/office/drawing/2014/main" id="{A2CDDF79-3107-2C82-27DB-02D8409C89E5}"/>
              </a:ext>
            </a:extLst>
          </p:cNvPr>
          <p:cNvGraphicFramePr>
            <a:graphicFrameLocks noGrp="1"/>
          </p:cNvGraphicFramePr>
          <p:nvPr>
            <p:extLst/>
          </p:nvPr>
        </p:nvGraphicFramePr>
        <p:xfrm>
          <a:off x="365574" y="1893802"/>
          <a:ext cx="11477553" cy="3200400"/>
        </p:xfrm>
        <a:graphic>
          <a:graphicData uri="http://schemas.openxmlformats.org/drawingml/2006/table">
            <a:tbl>
              <a:tblPr firstRow="1" firstCol="1" bandRow="1"/>
              <a:tblGrid>
                <a:gridCol w="459103">
                  <a:extLst>
                    <a:ext uri="{9D8B030D-6E8A-4147-A177-3AD203B41FA5}">
                      <a16:colId xmlns:a16="http://schemas.microsoft.com/office/drawing/2014/main" val="868720299"/>
                    </a:ext>
                  </a:extLst>
                </a:gridCol>
                <a:gridCol w="11018450">
                  <a:extLst>
                    <a:ext uri="{9D8B030D-6E8A-4147-A177-3AD203B41FA5}">
                      <a16:colId xmlns:a16="http://schemas.microsoft.com/office/drawing/2014/main" val="2218209460"/>
                    </a:ext>
                  </a:extLst>
                </a:gridCol>
              </a:tblGrid>
              <a:tr h="0">
                <a:tc>
                  <a:txBody>
                    <a:bodyPr/>
                    <a:lstStyle/>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语</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音</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solidFill>
                      <a:srgbClr val="B9E5FA"/>
                    </a:solidFill>
                  </a:tcPr>
                </a:tc>
                <a:tc>
                  <a:txBody>
                    <a:bodyPr/>
                    <a:lstStyle/>
                    <a:p>
                      <a:pPr algn="just"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重音与重读</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Can you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tell</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me more about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800" b="1"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mer</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ican</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fes</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tivals</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Simon</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Well</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Thanks</a:t>
                      </a:r>
                      <a:r>
                        <a:rPr lang="en-US" sz="2800" b="1"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giv</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ing</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is my </a:t>
                      </a:r>
                      <a:r>
                        <a:rPr lang="en-US" sz="2800" b="1"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fa</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vourite</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fes</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tival</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We </a:t>
                      </a:r>
                      <a:r>
                        <a:rPr lang="en-US" sz="2800" b="1"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al</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ways</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have a </a:t>
                      </a:r>
                      <a:r>
                        <a:rPr lang="en-US" sz="2800" b="1"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spe</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cial</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meal</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It’s a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big</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fam</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ily</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din</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ner</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We say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thank</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you</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for our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food</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fam</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ily</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friends</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noFill/>
                  </a:tcPr>
                </a:tc>
                <a:extLst>
                  <a:ext uri="{0D108BD9-81ED-4DB2-BD59-A6C34878D82A}">
                    <a16:rowId xmlns:a16="http://schemas.microsoft.com/office/drawing/2014/main" val="2264693570"/>
                  </a:ext>
                </a:extLst>
              </a:tr>
            </a:tbl>
          </a:graphicData>
        </a:graphic>
      </p:graphicFrame>
    </p:spTree>
    <p:extLst>
      <p:ext uri="{BB962C8B-B14F-4D97-AF65-F5344CB8AC3E}">
        <p14:creationId xmlns:p14="http://schemas.microsoft.com/office/powerpoint/2010/main" val="4710372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844F9A9A-1049-BC93-E5C4-6E4660C571B6}"/>
              </a:ext>
            </a:extLst>
          </p:cNvPr>
          <p:cNvSpPr>
            <a:spLocks noGrp="1"/>
          </p:cNvSpPr>
          <p:nvPr>
            <p:ph idx="1"/>
          </p:nvPr>
        </p:nvSpPr>
        <p:spPr>
          <a:xfrm>
            <a:off x="360854" y="747452"/>
            <a:ext cx="11485848" cy="3453253"/>
          </a:xfrm>
        </p:spPr>
        <p:txBody>
          <a:bodyPr/>
          <a:lstStyle/>
          <a:p>
            <a:pPr hangingPunct="0">
              <a:lnSpc>
                <a:spcPct val="130000"/>
              </a:lnSpc>
              <a:tabLst>
                <a:tab pos="4231005" algn="l"/>
                <a:tab pos="8191500" algn="l"/>
              </a:tabLst>
            </a:pPr>
            <a:r>
              <a:rPr lang="zh-CN" altLang="zh-CN" sz="24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 从括号中选择合适的内容</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补全短文。</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8185" hangingPunct="0">
              <a:lnSpc>
                <a:spcPct val="130000"/>
              </a:lnSpc>
              <a:tabLst>
                <a:tab pos="4231005" algn="l"/>
                <a:tab pos="819150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Spring Festival is the most important </a:t>
            </a:r>
            <a:r>
              <a:rPr lang="en-US" altLang="zh-CN" sz="24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40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festivals/festival</a:t>
            </a:r>
            <a:r>
              <a:rPr lang="zh-CN" altLang="zh-CN" sz="24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China. People usually clean their houses </a:t>
            </a:r>
            <a:r>
              <a:rPr lang="en-US" altLang="zh-CN" sz="24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40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before/after</a:t>
            </a:r>
            <a:r>
              <a:rPr lang="zh-CN" altLang="zh-CN" sz="24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festival to sweep away the bad luck. Families gather together and </a:t>
            </a:r>
            <a:r>
              <a:rPr lang="en-US" altLang="zh-CN" sz="24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40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eat/eats</a:t>
            </a:r>
            <a:r>
              <a:rPr lang="zh-CN" altLang="zh-CN" sz="24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big dinner on New Year’s Eve. Children love it because they can get red packets </a:t>
            </a:r>
            <a:r>
              <a:rPr lang="en-US" altLang="zh-CN" sz="240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40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with/from</a:t>
            </a:r>
            <a:r>
              <a:rPr lang="zh-CN" altLang="zh-CN" sz="24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 parents. During the festival, people say “Happy New Year” to </a:t>
            </a:r>
            <a:r>
              <a:rPr lang="en-US" altLang="zh-CN" sz="24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40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us/each other</a:t>
            </a:r>
            <a:r>
              <a:rPr lang="zh-CN" altLang="zh-CN" sz="24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visit relatives</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6662644" y="1227571"/>
            <a:ext cx="1124026" cy="572464"/>
          </a:xfrm>
          <a:prstGeom prst="rect">
            <a:avLst/>
          </a:prstGeom>
        </p:spPr>
        <p:txBody>
          <a:bodyPr wrap="none">
            <a:spAutoFit/>
          </a:bodyPr>
          <a:lstStyle/>
          <a:p>
            <a:pPr>
              <a:lnSpc>
                <a:spcPct val="130000"/>
              </a:lnSpc>
            </a:pPr>
            <a:r>
              <a:rPr lang="en-US" altLang="zh-CN" sz="2400"/>
              <a:t>festival</a:t>
            </a:r>
            <a:endParaRPr lang="zh-CN" altLang="en-US" sz="2400"/>
          </a:p>
        </p:txBody>
      </p:sp>
      <p:sp>
        <p:nvSpPr>
          <p:cNvPr id="4" name="矩形 3"/>
          <p:cNvSpPr/>
          <p:nvPr/>
        </p:nvSpPr>
        <p:spPr>
          <a:xfrm>
            <a:off x="5065082" y="1709434"/>
            <a:ext cx="1015856" cy="572464"/>
          </a:xfrm>
          <a:prstGeom prst="rect">
            <a:avLst/>
          </a:prstGeom>
        </p:spPr>
        <p:txBody>
          <a:bodyPr wrap="none">
            <a:spAutoFit/>
          </a:bodyPr>
          <a:lstStyle/>
          <a:p>
            <a:pPr>
              <a:lnSpc>
                <a:spcPct val="130000"/>
              </a:lnSpc>
            </a:pPr>
            <a:r>
              <a:rPr lang="en-US" altLang="zh-CN" sz="2400"/>
              <a:t>before</a:t>
            </a:r>
            <a:endParaRPr lang="zh-CN" altLang="en-US" sz="2400"/>
          </a:p>
        </p:txBody>
      </p:sp>
      <p:sp>
        <p:nvSpPr>
          <p:cNvPr id="5" name="矩形 4"/>
          <p:cNvSpPr/>
          <p:nvPr/>
        </p:nvSpPr>
        <p:spPr>
          <a:xfrm>
            <a:off x="6049076" y="2178986"/>
            <a:ext cx="577402" cy="572464"/>
          </a:xfrm>
          <a:prstGeom prst="rect">
            <a:avLst/>
          </a:prstGeom>
        </p:spPr>
        <p:txBody>
          <a:bodyPr wrap="none">
            <a:spAutoFit/>
          </a:bodyPr>
          <a:lstStyle/>
          <a:p>
            <a:pPr>
              <a:lnSpc>
                <a:spcPct val="130000"/>
              </a:lnSpc>
            </a:pPr>
            <a:r>
              <a:rPr lang="en-US" altLang="zh-CN" sz="2400"/>
              <a:t>eat</a:t>
            </a:r>
            <a:endParaRPr lang="zh-CN" altLang="en-US" sz="2400"/>
          </a:p>
        </p:txBody>
      </p:sp>
      <p:sp>
        <p:nvSpPr>
          <p:cNvPr id="6" name="矩形 5"/>
          <p:cNvSpPr/>
          <p:nvPr/>
        </p:nvSpPr>
        <p:spPr>
          <a:xfrm>
            <a:off x="8284324" y="2662790"/>
            <a:ext cx="828304" cy="572464"/>
          </a:xfrm>
          <a:prstGeom prst="rect">
            <a:avLst/>
          </a:prstGeom>
        </p:spPr>
        <p:txBody>
          <a:bodyPr wrap="none">
            <a:spAutoFit/>
          </a:bodyPr>
          <a:lstStyle/>
          <a:p>
            <a:pPr>
              <a:lnSpc>
                <a:spcPct val="130000"/>
              </a:lnSpc>
            </a:pPr>
            <a:r>
              <a:rPr lang="en-US" altLang="zh-CN" sz="2400"/>
              <a:t>from</a:t>
            </a:r>
            <a:endParaRPr lang="zh-CN" altLang="en-US" sz="2400"/>
          </a:p>
        </p:txBody>
      </p:sp>
      <p:sp>
        <p:nvSpPr>
          <p:cNvPr id="7" name="矩形 6"/>
          <p:cNvSpPr/>
          <p:nvPr/>
        </p:nvSpPr>
        <p:spPr>
          <a:xfrm>
            <a:off x="8831510" y="3127316"/>
            <a:ext cx="1560042" cy="572464"/>
          </a:xfrm>
          <a:prstGeom prst="rect">
            <a:avLst/>
          </a:prstGeom>
        </p:spPr>
        <p:txBody>
          <a:bodyPr wrap="none">
            <a:spAutoFit/>
          </a:bodyPr>
          <a:lstStyle/>
          <a:p>
            <a:pPr>
              <a:lnSpc>
                <a:spcPct val="130000"/>
              </a:lnSpc>
            </a:pPr>
            <a:r>
              <a:rPr lang="en-US" altLang="zh-CN" sz="2400"/>
              <a:t>each other</a:t>
            </a:r>
            <a:endParaRPr lang="zh-CN" altLang="en-US" sz="2400"/>
          </a:p>
        </p:txBody>
      </p:sp>
      <p:sp>
        <p:nvSpPr>
          <p:cNvPr id="8" name="内容占位符 6"/>
          <p:cNvSpPr txBox="1">
            <a:spLocks/>
          </p:cNvSpPr>
          <p:nvPr/>
        </p:nvSpPr>
        <p:spPr bwMode="auto">
          <a:xfrm>
            <a:off x="362856" y="4049540"/>
            <a:ext cx="11485848" cy="57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春节是特指一个节日，填单数，故填</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festival</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矩形 8"/>
          <p:cNvSpPr/>
          <p:nvPr/>
        </p:nvSpPr>
        <p:spPr>
          <a:xfrm>
            <a:off x="362544" y="5938906"/>
            <a:ext cx="11466911" cy="572464"/>
          </a:xfrm>
          <a:prstGeom prst="rect">
            <a:avLst/>
          </a:prstGeom>
        </p:spPr>
        <p:txBody>
          <a:bodyPr wrap="square">
            <a:spAutoFit/>
          </a:bodyPr>
          <a:lstStyle/>
          <a:p>
            <a:pPr>
              <a:lnSpc>
                <a:spcPct val="130000"/>
              </a:lnSpc>
              <a:spcAft>
                <a:spcPts val="0"/>
              </a:spcAft>
            </a:pPr>
            <a:r>
              <a:rPr lang="en-US" altLang="zh-CN" sz="2400">
                <a:cs typeface="Times New Roman" panose="02020603050405020304" pitchFamily="18" charset="0"/>
              </a:rPr>
              <a:t>5.</a:t>
            </a:r>
            <a:r>
              <a:rPr lang="zh-CN" altLang="zh-CN" sz="2400">
                <a:cs typeface="Times New Roman" panose="02020603050405020304" pitchFamily="18" charset="0"/>
              </a:rPr>
              <a:t>春节期间互相祝福</a:t>
            </a:r>
            <a:r>
              <a:rPr lang="en-US" altLang="zh-CN" sz="2400">
                <a:latin typeface="宋体" panose="02010600030101010101" pitchFamily="2" charset="-122"/>
                <a:cs typeface="Times New Roman" panose="02020603050405020304" pitchFamily="18" charset="0"/>
              </a:rPr>
              <a:t>“</a:t>
            </a:r>
            <a:r>
              <a:rPr lang="zh-CN" altLang="zh-CN" sz="2400">
                <a:cs typeface="Times New Roman" panose="02020603050405020304" pitchFamily="18" charset="0"/>
              </a:rPr>
              <a:t>新年快乐</a:t>
            </a:r>
            <a:r>
              <a:rPr lang="en-US" altLang="zh-CN" sz="2400">
                <a:latin typeface="宋体" panose="02010600030101010101" pitchFamily="2" charset="-122"/>
                <a:cs typeface="Times New Roman" panose="02020603050405020304" pitchFamily="18" charset="0"/>
              </a:rPr>
              <a:t>”</a:t>
            </a:r>
            <a:r>
              <a:rPr lang="zh-CN" altLang="zh-CN" sz="2400">
                <a:cs typeface="Times New Roman" panose="02020603050405020304" pitchFamily="18" charset="0"/>
              </a:rPr>
              <a:t>，故填</a:t>
            </a:r>
            <a:r>
              <a:rPr lang="en-US" altLang="zh-CN" sz="2400">
                <a:cs typeface="Times New Roman" panose="02020603050405020304" pitchFamily="18" charset="0"/>
              </a:rPr>
              <a:t>each other</a:t>
            </a:r>
            <a:r>
              <a:rPr lang="zh-CN" altLang="zh-CN" sz="2400">
                <a:cs typeface="Times New Roman" panose="02020603050405020304" pitchFamily="18" charset="0"/>
              </a:rPr>
              <a:t>。</a:t>
            </a:r>
            <a:endParaRPr lang="zh-CN" altLang="zh-CN" sz="2400">
              <a:solidFill>
                <a:srgbClr val="000000"/>
              </a:solidFill>
              <a:cs typeface="Times New Roman" panose="02020603050405020304" pitchFamily="18" charset="0"/>
            </a:endParaRPr>
          </a:p>
        </p:txBody>
      </p:sp>
      <p:sp>
        <p:nvSpPr>
          <p:cNvPr id="10" name="矩形 9"/>
          <p:cNvSpPr/>
          <p:nvPr/>
        </p:nvSpPr>
        <p:spPr>
          <a:xfrm>
            <a:off x="357131" y="5467120"/>
            <a:ext cx="11466911" cy="572464"/>
          </a:xfrm>
          <a:prstGeom prst="rect">
            <a:avLst/>
          </a:prstGeom>
        </p:spPr>
        <p:txBody>
          <a:bodyPr wrap="square">
            <a:spAutoFit/>
          </a:bodyPr>
          <a:lstStyle/>
          <a:p>
            <a:pPr>
              <a:lnSpc>
                <a:spcPct val="130000"/>
              </a:lnSpc>
            </a:pPr>
            <a:r>
              <a:rPr lang="en-US" altLang="zh-CN" sz="2400">
                <a:cs typeface="Times New Roman" panose="02020603050405020304" pitchFamily="18" charset="0"/>
              </a:rPr>
              <a:t>4.</a:t>
            </a:r>
            <a:r>
              <a:rPr lang="en-US" altLang="zh-CN" sz="2400">
                <a:latin typeface="宋体" panose="02010600030101010101" pitchFamily="2" charset="-122"/>
                <a:cs typeface="Times New Roman" panose="02020603050405020304" pitchFamily="18" charset="0"/>
              </a:rPr>
              <a:t>“</a:t>
            </a:r>
            <a:r>
              <a:rPr lang="zh-CN" altLang="zh-CN" sz="2400">
                <a:cs typeface="Times New Roman" panose="02020603050405020304" pitchFamily="18" charset="0"/>
              </a:rPr>
              <a:t>从</a:t>
            </a:r>
            <a:r>
              <a:rPr lang="en-US" altLang="zh-CN" sz="2400">
                <a:latin typeface="宋体" panose="02010600030101010101" pitchFamily="2" charset="-122"/>
                <a:cs typeface="Times New Roman" panose="02020603050405020304" pitchFamily="18" charset="0"/>
              </a:rPr>
              <a:t>……</a:t>
            </a:r>
            <a:r>
              <a:rPr lang="zh-CN" altLang="zh-CN" sz="2400">
                <a:cs typeface="Times New Roman" panose="02020603050405020304" pitchFamily="18" charset="0"/>
              </a:rPr>
              <a:t>得到</a:t>
            </a:r>
            <a:r>
              <a:rPr lang="en-US" altLang="zh-CN" sz="2400">
                <a:latin typeface="宋体" panose="02010600030101010101" pitchFamily="2" charset="-122"/>
                <a:cs typeface="Times New Roman" panose="02020603050405020304" pitchFamily="18" charset="0"/>
              </a:rPr>
              <a:t>”</a:t>
            </a:r>
            <a:r>
              <a:rPr lang="zh-CN" altLang="zh-CN" sz="2400">
                <a:cs typeface="Times New Roman" panose="02020603050405020304" pitchFamily="18" charset="0"/>
              </a:rPr>
              <a:t>用介词</a:t>
            </a:r>
            <a:r>
              <a:rPr lang="en-US" altLang="zh-CN" sz="2400">
                <a:cs typeface="Times New Roman" panose="02020603050405020304" pitchFamily="18" charset="0"/>
              </a:rPr>
              <a:t>from,</a:t>
            </a:r>
            <a:r>
              <a:rPr lang="zh-CN" altLang="zh-CN" sz="2400">
                <a:cs typeface="Times New Roman" panose="02020603050405020304" pitchFamily="18" charset="0"/>
              </a:rPr>
              <a:t>故填</a:t>
            </a:r>
            <a:r>
              <a:rPr lang="en-US" altLang="zh-CN" sz="2400">
                <a:cs typeface="Times New Roman" panose="02020603050405020304" pitchFamily="18" charset="0"/>
              </a:rPr>
              <a:t>from</a:t>
            </a:r>
            <a:r>
              <a:rPr lang="zh-CN" altLang="zh-CN" sz="2400">
                <a:cs typeface="Times New Roman" panose="02020603050405020304" pitchFamily="18" charset="0"/>
              </a:rPr>
              <a:t>。</a:t>
            </a:r>
            <a:endParaRPr lang="zh-CN" altLang="en-US" sz="2400"/>
          </a:p>
        </p:txBody>
      </p:sp>
      <p:sp>
        <p:nvSpPr>
          <p:cNvPr id="11" name="矩形 10"/>
          <p:cNvSpPr/>
          <p:nvPr/>
        </p:nvSpPr>
        <p:spPr>
          <a:xfrm>
            <a:off x="359044" y="5006784"/>
            <a:ext cx="11466911" cy="572464"/>
          </a:xfrm>
          <a:prstGeom prst="rect">
            <a:avLst/>
          </a:prstGeom>
        </p:spPr>
        <p:txBody>
          <a:bodyPr wrap="square">
            <a:spAutoFit/>
          </a:bodyPr>
          <a:lstStyle/>
          <a:p>
            <a:pPr>
              <a:lnSpc>
                <a:spcPct val="130000"/>
              </a:lnSpc>
              <a:spcAft>
                <a:spcPts val="0"/>
              </a:spcAft>
            </a:pPr>
            <a:r>
              <a:rPr lang="en-US" altLang="zh-CN" sz="2400">
                <a:cs typeface="Times New Roman" panose="02020603050405020304" pitchFamily="18" charset="0"/>
              </a:rPr>
              <a:t>3.</a:t>
            </a:r>
            <a:r>
              <a:rPr lang="zh-CN" altLang="zh-CN" sz="2400">
                <a:cs typeface="Times New Roman" panose="02020603050405020304" pitchFamily="18" charset="0"/>
              </a:rPr>
              <a:t>主语</a:t>
            </a:r>
            <a:r>
              <a:rPr lang="en-US" altLang="zh-CN" sz="2400">
                <a:cs typeface="Times New Roman" panose="02020603050405020304" pitchFamily="18" charset="0"/>
              </a:rPr>
              <a:t>Families</a:t>
            </a:r>
            <a:r>
              <a:rPr lang="zh-CN" altLang="zh-CN" sz="2400">
                <a:cs typeface="Times New Roman" panose="02020603050405020304" pitchFamily="18" charset="0"/>
              </a:rPr>
              <a:t>是复数，后面接动词原形，故填</a:t>
            </a:r>
            <a:r>
              <a:rPr lang="en-US" altLang="zh-CN" sz="2400">
                <a:cs typeface="Times New Roman" panose="02020603050405020304" pitchFamily="18" charset="0"/>
              </a:rPr>
              <a:t>eat</a:t>
            </a:r>
            <a:r>
              <a:rPr lang="zh-CN" altLang="zh-CN" sz="2400" smtClean="0">
                <a:cs typeface="Times New Roman" panose="02020603050405020304" pitchFamily="18" charset="0"/>
              </a:rPr>
              <a:t>。</a:t>
            </a:r>
            <a:endParaRPr lang="zh-CN" altLang="zh-CN" sz="2400">
              <a:solidFill>
                <a:srgbClr val="000000"/>
              </a:solidFill>
              <a:cs typeface="Times New Roman" panose="02020603050405020304" pitchFamily="18" charset="0"/>
            </a:endParaRPr>
          </a:p>
        </p:txBody>
      </p:sp>
      <p:sp>
        <p:nvSpPr>
          <p:cNvPr id="12" name="矩形 11"/>
          <p:cNvSpPr/>
          <p:nvPr/>
        </p:nvSpPr>
        <p:spPr>
          <a:xfrm>
            <a:off x="360957" y="4526372"/>
            <a:ext cx="11466911" cy="572464"/>
          </a:xfrm>
          <a:prstGeom prst="rect">
            <a:avLst/>
          </a:prstGeom>
        </p:spPr>
        <p:txBody>
          <a:bodyPr wrap="square">
            <a:spAutoFit/>
          </a:bodyPr>
          <a:lstStyle/>
          <a:p>
            <a:pPr>
              <a:lnSpc>
                <a:spcPct val="130000"/>
              </a:lnSpc>
              <a:spcAft>
                <a:spcPts val="0"/>
              </a:spcAft>
            </a:pPr>
            <a:r>
              <a:rPr lang="en-US" altLang="zh-CN" sz="2400">
                <a:cs typeface="Times New Roman" panose="02020603050405020304" pitchFamily="18" charset="0"/>
              </a:rPr>
              <a:t>2.</a:t>
            </a:r>
            <a:r>
              <a:rPr lang="zh-CN" altLang="zh-CN" sz="2400">
                <a:cs typeface="Times New Roman" panose="02020603050405020304" pitchFamily="18" charset="0"/>
              </a:rPr>
              <a:t>根据常识可知，人们通常在春节前打扫房间，故填</a:t>
            </a:r>
            <a:r>
              <a:rPr lang="en-US" altLang="zh-CN" sz="2400">
                <a:cs typeface="Times New Roman" panose="02020603050405020304" pitchFamily="18" charset="0"/>
              </a:rPr>
              <a:t>before</a:t>
            </a:r>
            <a:r>
              <a:rPr lang="zh-CN" altLang="zh-CN" sz="2400">
                <a:cs typeface="Times New Roman" panose="02020603050405020304" pitchFamily="18" charset="0"/>
              </a:rPr>
              <a:t>。</a:t>
            </a:r>
            <a:endParaRPr lang="zh-CN" altLang="zh-CN" sz="2400">
              <a:solidFill>
                <a:srgbClr val="000000"/>
              </a:solidFill>
              <a:cs typeface="Times New Roman" panose="02020603050405020304" pitchFamily="18" charset="0"/>
            </a:endParaRPr>
          </a:p>
        </p:txBody>
      </p:sp>
    </p:spTree>
    <p:extLst>
      <p:ext uri="{BB962C8B-B14F-4D97-AF65-F5344CB8AC3E}">
        <p14:creationId xmlns:p14="http://schemas.microsoft.com/office/powerpoint/2010/main" val="3706180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p:bldP spid="7" grpId="0"/>
      <p:bldP spid="8" grpId="0"/>
      <p:bldP spid="9" grpId="0"/>
      <p:bldP spid="10" grpId="0"/>
      <p:bldP spid="11" grpId="0"/>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7E6803-5DB5-2E51-87FF-60149A5A6D5D}"/>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276C2914-67A6-B63C-68E2-3931C3EBCCBC}"/>
              </a:ext>
            </a:extLst>
          </p:cNvPr>
          <p:cNvSpPr>
            <a:spLocks noGrp="1"/>
          </p:cNvSpPr>
          <p:nvPr>
            <p:ph idx="1"/>
          </p:nvPr>
        </p:nvSpPr>
        <p:spPr>
          <a:xfrm>
            <a:off x="360854" y="1638202"/>
            <a:ext cx="11485848" cy="4534831"/>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六、 阅读短文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回答问题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8185"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Christmas is a very special Western festival. Before Christmas, people decorate their homes. They send Christmas cards to their family members and friends. They buy Christmas trees and decorate them. People buy presents and wrap</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包裹</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 beautifully. They put the presents under their Christmas trees. At Christmas they always have a big meal. And they sing and dance. They say “Merry Christmas” to each other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5自主探究提优-通.eps" descr="id:2147491794;FounderCES">
            <a:extLst>
              <a:ext uri="{FF2B5EF4-FFF2-40B4-BE49-F238E27FC236}">
                <a16:creationId xmlns:a16="http://schemas.microsoft.com/office/drawing/2014/main" id="{72473D63-2B10-443A-A716-788E0462FFE4}"/>
              </a:ext>
            </a:extLst>
          </p:cNvPr>
          <p:cNvPicPr>
            <a:picLocks noChangeAspect="1"/>
          </p:cNvPicPr>
          <p:nvPr/>
        </p:nvPicPr>
        <p:blipFill>
          <a:blip r:embed="rId2"/>
          <a:stretch>
            <a:fillRect/>
          </a:stretch>
        </p:blipFill>
        <p:spPr>
          <a:xfrm>
            <a:off x="360854" y="764704"/>
            <a:ext cx="9478768" cy="785568"/>
          </a:xfrm>
          <a:prstGeom prst="rect">
            <a:avLst/>
          </a:prstGeom>
        </p:spPr>
      </p:pic>
    </p:spTree>
    <p:extLst>
      <p:ext uri="{BB962C8B-B14F-4D97-AF65-F5344CB8AC3E}">
        <p14:creationId xmlns:p14="http://schemas.microsoft.com/office/powerpoint/2010/main" val="5255908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50D0BF9D-8035-871D-EEB4-50CD944DDD56}"/>
              </a:ext>
            </a:extLst>
          </p:cNvPr>
          <p:cNvSpPr>
            <a:spLocks noGrp="1"/>
          </p:cNvSpPr>
          <p:nvPr>
            <p:ph idx="1"/>
          </p:nvPr>
        </p:nvSpPr>
        <p:spPr>
          <a:xfrm>
            <a:off x="360854" y="1139984"/>
            <a:ext cx="11485848" cy="3323987"/>
          </a:xfrm>
        </p:spPr>
        <p:txBody>
          <a:bodyPr/>
          <a:lstStyle/>
          <a:p>
            <a:pPr hangingPunct="0">
              <a:tabLst>
                <a:tab pos="4231005" algn="l"/>
                <a:tab pos="8191500" algn="l"/>
              </a:tabLst>
            </a:pP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Christmas a Chinese festival?</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a:t>
            </a:r>
          </a:p>
          <a:p>
            <a:pPr hangingPunct="0">
              <a:tabLst>
                <a:tab pos="4231005" algn="l"/>
                <a:tab pos="8191500" algn="l"/>
              </a:tabLst>
            </a:pPr>
            <a:endPar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people send to their family members and friends before Christmas?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06574" y="1898902"/>
            <a:ext cx="1882247" cy="523220"/>
          </a:xfrm>
          <a:prstGeom prst="rect">
            <a:avLst/>
          </a:prstGeom>
        </p:spPr>
        <p:txBody>
          <a:bodyPr wrap="none">
            <a:spAutoFit/>
          </a:bodyPr>
          <a:lstStyle/>
          <a:p>
            <a:r>
              <a:rPr lang="en-US" altLang="zh-CN"/>
              <a:t>No, it isn’t.</a:t>
            </a:r>
            <a:endParaRPr lang="zh-CN" altLang="en-US"/>
          </a:p>
        </p:txBody>
      </p:sp>
      <p:sp>
        <p:nvSpPr>
          <p:cNvPr id="4" name="矩形 3"/>
          <p:cNvSpPr/>
          <p:nvPr/>
        </p:nvSpPr>
        <p:spPr>
          <a:xfrm>
            <a:off x="360854" y="2442376"/>
            <a:ext cx="11485848" cy="738664"/>
          </a:xfrm>
          <a:prstGeom prst="rect">
            <a:avLst/>
          </a:prstGeom>
        </p:spPr>
        <p:txBody>
          <a:bodyPr wrap="square">
            <a:spAutoFit/>
          </a:bodyPr>
          <a:lstStyle/>
          <a:p>
            <a:pPr algn="just">
              <a:lnSpc>
                <a:spcPct val="150000"/>
              </a:lnSpc>
              <a:spcAft>
                <a:spcPts val="0"/>
              </a:spcAft>
            </a:pPr>
            <a:r>
              <a:rPr lang="zh-CN" altLang="zh-CN">
                <a:cs typeface="Times New Roman" panose="02020603050405020304" pitchFamily="18" charset="0"/>
              </a:rPr>
              <a:t>由文中第一句可知，圣诞节是西方的节日，故答案为</a:t>
            </a:r>
            <a:r>
              <a:rPr lang="en-US" altLang="zh-CN">
                <a:cs typeface="Times New Roman" panose="02020603050405020304" pitchFamily="18" charset="0"/>
              </a:rPr>
              <a:t>“No, it isn’t.</a:t>
            </a:r>
            <a:r>
              <a:rPr lang="en-US" altLang="zh-CN">
                <a:latin typeface="+mn-ea"/>
                <a:ea typeface="+mn-ea"/>
                <a:cs typeface="Times New Roman" panose="02020603050405020304" pitchFamily="18" charset="0"/>
              </a:rPr>
              <a:t>”</a:t>
            </a:r>
            <a:r>
              <a:rPr lang="zh-CN" altLang="zh-CN">
                <a:cs typeface="Times New Roman" panose="02020603050405020304" pitchFamily="18" charset="0"/>
              </a:rPr>
              <a:t>。</a:t>
            </a:r>
            <a:endParaRPr lang="zh-CN" altLang="zh-CN" sz="1050">
              <a:solidFill>
                <a:srgbClr val="000000"/>
              </a:solidFill>
              <a:cs typeface="Times New Roman" panose="02020603050405020304" pitchFamily="18" charset="0"/>
            </a:endParaRPr>
          </a:p>
        </p:txBody>
      </p:sp>
      <p:sp>
        <p:nvSpPr>
          <p:cNvPr id="5" name="内容占位符 1"/>
          <p:cNvSpPr txBox="1">
            <a:spLocks/>
          </p:cNvSpPr>
          <p:nvPr/>
        </p:nvSpPr>
        <p:spPr bwMode="auto">
          <a:xfrm>
            <a:off x="360854" y="4322500"/>
            <a:ext cx="1148584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由文中第三句可知，人们在圣诞节前给他们的家庭成员和朋友送出圣诞贺卡，故答案为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“They send Christmas cards.</a:t>
            </a:r>
            <a:r>
              <a:rPr lang="en-US" altLang="zh-CN" b="1" smtClean="0">
                <a:solidFill>
                  <a:srgbClr val="FF0000"/>
                </a:solidFill>
                <a:latin typeface="+mn-ea"/>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388644" y="3799280"/>
            <a:ext cx="4453463" cy="523220"/>
          </a:xfrm>
          <a:prstGeom prst="rect">
            <a:avLst/>
          </a:prstGeom>
        </p:spPr>
        <p:txBody>
          <a:bodyPr wrap="none">
            <a:spAutoFit/>
          </a:bodyPr>
          <a:lstStyle/>
          <a:p>
            <a:r>
              <a:rPr lang="en-US" altLang="zh-CN"/>
              <a:t>They send Christmas cards.</a:t>
            </a:r>
            <a:endParaRPr lang="zh-CN" altLang="en-US"/>
          </a:p>
        </p:txBody>
      </p:sp>
    </p:spTree>
    <p:extLst>
      <p:ext uri="{BB962C8B-B14F-4D97-AF65-F5344CB8AC3E}">
        <p14:creationId xmlns:p14="http://schemas.microsoft.com/office/powerpoint/2010/main" val="295131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9E223490-BAE8-B20B-0881-565F37C25033}"/>
              </a:ext>
            </a:extLst>
          </p:cNvPr>
          <p:cNvSpPr>
            <a:spLocks noGrp="1"/>
          </p:cNvSpPr>
          <p:nvPr>
            <p:ph idx="1"/>
          </p:nvPr>
        </p:nvSpPr>
        <p:spPr>
          <a:xfrm>
            <a:off x="360854" y="692696"/>
            <a:ext cx="11485848" cy="3970318"/>
          </a:xfrm>
        </p:spPr>
        <p:txBody>
          <a:bodyPr/>
          <a:lstStyle/>
          <a:p>
            <a:pPr hangingPunct="0">
              <a:tabLst>
                <a:tab pos="4231005" algn="l"/>
                <a:tab pos="8191500" algn="l"/>
              </a:tabLst>
            </a:pP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do people put the presents?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 </a:t>
            </a:r>
            <a:endParaRPr lang="en-US" altLang="zh-CN" smtClean="0">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endPar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endPar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people say at Christmas?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3411538" algn="l"/>
                <a:tab pos="8191500" algn="l"/>
              </a:tabLs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1946705"/>
            <a:ext cx="1148584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由文中倒数第四句可知，人们把礼物放在圣诞树下，故答案为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“They put the presents under their Christmas trees.</a:t>
            </a:r>
            <a:r>
              <a:rPr lang="en-US" altLang="zh-CN" b="1" smtClean="0">
                <a:solidFill>
                  <a:srgbClr val="FF0000"/>
                </a:solidFill>
                <a:latin typeface="+mn-ea"/>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360854" y="4007566"/>
            <a:ext cx="4769254" cy="523220"/>
          </a:xfrm>
          <a:prstGeom prst="rect">
            <a:avLst/>
          </a:prstGeom>
        </p:spPr>
        <p:txBody>
          <a:bodyPr wrap="none">
            <a:spAutoFit/>
          </a:bodyPr>
          <a:lstStyle/>
          <a:p>
            <a:r>
              <a:rPr lang="en-US" altLang="zh-CN"/>
              <a:t>They say “Merry Christmas”.</a:t>
            </a:r>
            <a:endParaRPr lang="zh-CN" altLang="en-US"/>
          </a:p>
        </p:txBody>
      </p:sp>
      <p:sp>
        <p:nvSpPr>
          <p:cNvPr id="6" name="矩形 5"/>
          <p:cNvSpPr/>
          <p:nvPr/>
        </p:nvSpPr>
        <p:spPr>
          <a:xfrm>
            <a:off x="369819" y="1437181"/>
            <a:ext cx="8591822" cy="523220"/>
          </a:xfrm>
          <a:prstGeom prst="rect">
            <a:avLst/>
          </a:prstGeom>
        </p:spPr>
        <p:txBody>
          <a:bodyPr wrap="square">
            <a:spAutoFit/>
          </a:bodyPr>
          <a:lstStyle/>
          <a:p>
            <a:r>
              <a:rPr lang="en-US" altLang="zh-CN"/>
              <a:t>They put the presents under their Christmas trees.</a:t>
            </a:r>
            <a:endParaRPr lang="zh-CN" altLang="en-US"/>
          </a:p>
        </p:txBody>
      </p:sp>
      <p:sp>
        <p:nvSpPr>
          <p:cNvPr id="7" name="内容占位符 1"/>
          <p:cNvSpPr txBox="1">
            <a:spLocks/>
          </p:cNvSpPr>
          <p:nvPr/>
        </p:nvSpPr>
        <p:spPr bwMode="auto">
          <a:xfrm>
            <a:off x="360854" y="4527624"/>
            <a:ext cx="11485848" cy="1307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由文中最后一句可知，人们对彼此说</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圣诞快乐</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，故答案为：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They say “Merry Christmas”.</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79834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9E223490-BAE8-B20B-0881-565F37C25033}"/>
              </a:ext>
            </a:extLst>
          </p:cNvPr>
          <p:cNvSpPr>
            <a:spLocks noGrp="1"/>
          </p:cNvSpPr>
          <p:nvPr>
            <p:ph idx="1"/>
          </p:nvPr>
        </p:nvSpPr>
        <p:spPr>
          <a:xfrm>
            <a:off x="360854" y="1886959"/>
            <a:ext cx="11485848" cy="2031325"/>
          </a:xfrm>
        </p:spPr>
        <p:txBody>
          <a:bodyPr/>
          <a:lstStyle/>
          <a:p>
            <a:pPr hangingPunct="0">
              <a:tabLst>
                <a:tab pos="3406775" algn="l"/>
                <a:tab pos="8191500" algn="l"/>
              </a:tabLst>
            </a:pP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What’s your favourite festival?Why?</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a:t>
            </a:r>
            <a:r>
              <a:rPr lang="en-US" altLang="zh-CN">
                <a:solidFill>
                  <a:prstClr val="black"/>
                </a:solidFill>
                <a:latin typeface="Times New Roman" panose="02020603050405020304" pitchFamily="18" charset="0"/>
                <a:ea typeface="宋体" panose="02010600030101010101" pitchFamily="2" charset="-122"/>
                <a:cs typeface="Times New Roman" panose="02020603050405020304" pitchFamily="18" charset="0"/>
              </a:rPr>
              <a:t> _______________________________________________________________</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a:extLst>
              <a:ext uri="{FF2B5EF4-FFF2-40B4-BE49-F238E27FC236}">
                <a16:creationId xmlns:a16="http://schemas.microsoft.com/office/drawing/2014/main" id="{8F6634C3-F401-DA80-53D7-CBD2AFDA6562}"/>
              </a:ext>
            </a:extLst>
          </p:cNvPr>
          <p:cNvPicPr>
            <a:picLocks noChangeAspect="1"/>
          </p:cNvPicPr>
          <p:nvPr/>
        </p:nvPicPr>
        <p:blipFill>
          <a:blip r:embed="rId2"/>
          <a:stretch>
            <a:fillRect/>
          </a:stretch>
        </p:blipFill>
        <p:spPr>
          <a:xfrm>
            <a:off x="775579" y="2051595"/>
            <a:ext cx="3079237" cy="432048"/>
          </a:xfrm>
          <a:prstGeom prst="rect">
            <a:avLst/>
          </a:prstGeom>
        </p:spPr>
      </p:pic>
      <p:sp>
        <p:nvSpPr>
          <p:cNvPr id="7" name="内容占位符 3"/>
          <p:cNvSpPr txBox="1">
            <a:spLocks/>
          </p:cNvSpPr>
          <p:nvPr/>
        </p:nvSpPr>
        <p:spPr bwMode="auto">
          <a:xfrm>
            <a:off x="360854" y="2485863"/>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My favourite festival is the Spring Festival.Because I can have a big dinner with all my family members</a:t>
            </a:r>
            <a:r>
              <a:rPr lang="zh-CN" altLang="zh-CN" b="1" smtClean="0">
                <a:solidFill>
                  <a:srgbClr val="FF0000"/>
                </a:solidFill>
                <a:latin typeface="Times New Roman" panose="02020603050405020304" pitchFamily="18" charset="0"/>
                <a:ea typeface="宋体" panose="02010600030101010101" pitchFamily="2" charset="-122"/>
                <a:cs typeface="宋体" panose="02010600030101010101" pitchFamily="2" charset="-122"/>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答案不唯一</a:t>
            </a:r>
            <a:r>
              <a:rPr lang="zh-CN" altLang="zh-CN" b="1" smtClean="0">
                <a:solidFill>
                  <a:srgbClr val="FF0000"/>
                </a:solidFill>
                <a:latin typeface="Times New Roman" panose="02020603050405020304" pitchFamily="18" charset="0"/>
                <a:ea typeface="宋体" panose="02010600030101010101" pitchFamily="2" charset="-122"/>
                <a:cs typeface="宋体" panose="02010600030101010101" pitchFamily="2" charset="-122"/>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4"/>
          <p:cNvSpPr txBox="1">
            <a:spLocks/>
          </p:cNvSpPr>
          <p:nvPr/>
        </p:nvSpPr>
        <p:spPr bwMode="auto">
          <a:xfrm>
            <a:off x="360854" y="3780266"/>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本题为开放性试题，回答合理即可。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38802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956FC03B-44DD-92F8-781F-05C0363A73D6}"/>
              </a:ext>
            </a:extLst>
          </p:cNvPr>
          <p:cNvSpPr>
            <a:spLocks noGrp="1"/>
          </p:cNvSpPr>
          <p:nvPr>
            <p:ph idx="1"/>
          </p:nvPr>
        </p:nvSpPr>
        <p:spPr>
          <a:xfrm>
            <a:off x="360854" y="836712"/>
            <a:ext cx="11485848" cy="5185522"/>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七、 书面表达。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8185" hangingPunct="0">
              <a:tabLst>
                <a:tab pos="4231005" algn="l"/>
                <a:tab pos="8191500" algn="l"/>
              </a:tabLst>
            </a:pP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你对感恩节了解多少</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请以</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Thanksgiving Day”</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为题，写一篇小短文。</a:t>
            </a:r>
            <a:endParaRPr lang="zh-CN" altLang="zh-CN" sz="1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8185"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要求：语句通顺，条理清晰，不少于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句话。</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tabLst>
                <a:tab pos="4231005" algn="l"/>
                <a:tab pos="819150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Thanksgiving</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endParaRPr lang="en-US" altLang="zh-CN" sz="120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____________________________________________________________________________________________________________________________________________________________________________________________________________________________________________________________</a:t>
            </a:r>
          </a:p>
        </p:txBody>
      </p:sp>
      <p:sp>
        <p:nvSpPr>
          <p:cNvPr id="3" name="内容占位符 1"/>
          <p:cNvSpPr txBox="1">
            <a:spLocks/>
          </p:cNvSpPr>
          <p:nvPr/>
        </p:nvSpPr>
        <p:spPr bwMode="auto">
          <a:xfrm>
            <a:off x="415111" y="3350606"/>
            <a:ext cx="11296719"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3740"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 Thanksgiving day, our family always have a special meal.It’s a big family dinner.We say “thank you” for our food, family and friends.After that, we watch a big football game on TV.It is my favourite festival.</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16440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570AB2-AE46-6401-B7D0-8435E4A1BCE2}"/>
            </a:ext>
          </a:extLst>
        </p:cNvPr>
        <p:cNvGrpSpPr/>
        <p:nvPr/>
      </p:nvGrpSpPr>
      <p:grpSpPr>
        <a:xfrm>
          <a:off x="0" y="0"/>
          <a:ext cx="0" cy="0"/>
          <a:chOff x="0" y="0"/>
          <a:chExt cx="0" cy="0"/>
        </a:xfrm>
      </p:grpSpPr>
      <p:graphicFrame>
        <p:nvGraphicFramePr>
          <p:cNvPr id="2" name="表格 1">
            <a:extLst>
              <a:ext uri="{FF2B5EF4-FFF2-40B4-BE49-F238E27FC236}">
                <a16:creationId xmlns:a16="http://schemas.microsoft.com/office/drawing/2014/main" id="{DD597ADA-ADF4-A79B-C4A6-D51CDC3D83B9}"/>
              </a:ext>
            </a:extLst>
          </p:cNvPr>
          <p:cNvGraphicFramePr>
            <a:graphicFrameLocks noGrp="1"/>
          </p:cNvGraphicFramePr>
          <p:nvPr>
            <p:extLst/>
          </p:nvPr>
        </p:nvGraphicFramePr>
        <p:xfrm>
          <a:off x="406574" y="980728"/>
          <a:ext cx="11377264" cy="4525963"/>
        </p:xfrm>
        <a:graphic>
          <a:graphicData uri="http://schemas.openxmlformats.org/drawingml/2006/table">
            <a:tbl>
              <a:tblPr firstRow="1" firstCol="1" bandRow="1"/>
              <a:tblGrid>
                <a:gridCol w="455090">
                  <a:extLst>
                    <a:ext uri="{9D8B030D-6E8A-4147-A177-3AD203B41FA5}">
                      <a16:colId xmlns:a16="http://schemas.microsoft.com/office/drawing/2014/main" val="3740570789"/>
                    </a:ext>
                  </a:extLst>
                </a:gridCol>
                <a:gridCol w="10922174">
                  <a:extLst>
                    <a:ext uri="{9D8B030D-6E8A-4147-A177-3AD203B41FA5}">
                      <a16:colId xmlns:a16="http://schemas.microsoft.com/office/drawing/2014/main" val="961273454"/>
                    </a:ext>
                  </a:extLst>
                </a:gridCol>
              </a:tblGrid>
              <a:tr h="4525963">
                <a:tc>
                  <a:txBody>
                    <a:bodyPr/>
                    <a:lstStyle/>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单</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词</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solidFill>
                      <a:srgbClr val="B9E5FA"/>
                    </a:solidFill>
                  </a:tcPr>
                </a:tc>
                <a:tc>
                  <a:txBody>
                    <a:bodyPr/>
                    <a:lstStyle/>
                    <a:p>
                      <a:pPr algn="just" hangingPunct="0">
                        <a:lnSpc>
                          <a:spcPct val="150000"/>
                        </a:lnSpc>
                        <a:buNone/>
                        <a:tabLst>
                          <a:tab pos="4231005" algn="l"/>
                          <a:tab pos="8191500"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football</a:t>
                      </a:r>
                      <a:r>
                        <a:rPr lang="zh-CN" sz="28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美式</a:t>
                      </a:r>
                      <a:r>
                        <a:rPr lang="zh-CN" sz="28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橄榄　</a:t>
                      </a:r>
                      <a:r>
                        <a:rPr lang="en-US"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special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特殊的，特别的</a:t>
                      </a:r>
                      <a:r>
                        <a:rPr lang="en-US"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meal</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餐　　　　</a:t>
                      </a:r>
                      <a:endParaRPr lang="en-US"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sound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听起来</a:t>
                      </a:r>
                      <a:r>
                        <a:rPr lang="en-US"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race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比赛，竞赛</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hang</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悬挂，吊</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*lantern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灯</a:t>
                      </a:r>
                      <a:r>
                        <a:rPr lang="en-US"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*Thanksgiving</a:t>
                      </a:r>
                      <a:r>
                        <a:rPr lang="zh-CN" sz="28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Thanksgiving Day</a:t>
                      </a:r>
                      <a:r>
                        <a:rPr lang="zh-CN" sz="28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感恩节</a:t>
                      </a:r>
                    </a:p>
                    <a:p>
                      <a:pPr algn="just" hangingPunct="0">
                        <a:lnSpc>
                          <a:spcPct val="150000"/>
                        </a:lnSpc>
                        <a:buNone/>
                        <a:tabLst>
                          <a:tab pos="4231005" algn="l"/>
                          <a:tab pos="8191500" algn="l"/>
                        </a:tabLst>
                      </a:pPr>
                      <a:r>
                        <a:rPr lang="zh-CN" sz="2800">
                          <a:solidFill>
                            <a:srgbClr val="00AEEF"/>
                          </a:solidFill>
                          <a:effectLst/>
                          <a:latin typeface="Times New Roman" panose="02020603050405020304" pitchFamily="18" charset="0"/>
                          <a:ea typeface="隶书" panose="02010509060101010101" pitchFamily="49" charset="-122"/>
                          <a:cs typeface="Times New Roman" panose="02020603050405020304" pitchFamily="18" charset="0"/>
                        </a:rPr>
                        <a:t>拓展</a:t>
                      </a:r>
                      <a:r>
                        <a:rPr lang="zh-CN" sz="2800">
                          <a:solidFill>
                            <a:srgbClr val="00AEEF"/>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AEEF"/>
                          </a:solidFill>
                          <a:effectLst/>
                          <a:latin typeface="Times New Roman" panose="02020603050405020304" pitchFamily="18" charset="0"/>
                          <a:ea typeface="隶书" panose="020105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sound</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还可以作名词</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意为</a:t>
                      </a:r>
                      <a:r>
                        <a:rPr lang="en-US" sz="28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声音</a:t>
                      </a:r>
                      <a:r>
                        <a:rPr lang="en-US" sz="28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。当表示抽象意义的声音或泛指能听见的一切声音时</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是不可数名词</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当表示具体的声音或某种特殊的声音时</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是可数名词。如</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What</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sound?</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这是什么声音</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3131" marR="53131"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noFill/>
                  </a:tcPr>
                </a:tc>
                <a:extLst>
                  <a:ext uri="{0D108BD9-81ED-4DB2-BD59-A6C34878D82A}">
                    <a16:rowId xmlns:a16="http://schemas.microsoft.com/office/drawing/2014/main" val="3863353218"/>
                  </a:ext>
                </a:extLst>
              </a:tr>
            </a:tbl>
          </a:graphicData>
        </a:graphic>
      </p:graphicFrame>
    </p:spTree>
    <p:extLst>
      <p:ext uri="{BB962C8B-B14F-4D97-AF65-F5344CB8AC3E}">
        <p14:creationId xmlns:p14="http://schemas.microsoft.com/office/powerpoint/2010/main" val="5179397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A740A7-D8A5-8164-6C9E-EF4146CDD67D}"/>
            </a:ext>
          </a:extLst>
        </p:cNvPr>
        <p:cNvGrpSpPr/>
        <p:nvPr/>
      </p:nvGrpSpPr>
      <p:grpSpPr>
        <a:xfrm>
          <a:off x="0" y="0"/>
          <a:ext cx="0" cy="0"/>
          <a:chOff x="0" y="0"/>
          <a:chExt cx="0" cy="0"/>
        </a:xfrm>
      </p:grpSpPr>
      <p:graphicFrame>
        <p:nvGraphicFramePr>
          <p:cNvPr id="2" name="表格 1">
            <a:extLst>
              <a:ext uri="{FF2B5EF4-FFF2-40B4-BE49-F238E27FC236}">
                <a16:creationId xmlns:a16="http://schemas.microsoft.com/office/drawing/2014/main" id="{897631C9-B531-04C2-A5B6-753BBF6C7B09}"/>
              </a:ext>
            </a:extLst>
          </p:cNvPr>
          <p:cNvGraphicFramePr>
            <a:graphicFrameLocks noGrp="1"/>
          </p:cNvGraphicFramePr>
          <p:nvPr>
            <p:extLst/>
          </p:nvPr>
        </p:nvGraphicFramePr>
        <p:xfrm>
          <a:off x="334566" y="1340768"/>
          <a:ext cx="11521280" cy="3200400"/>
        </p:xfrm>
        <a:graphic>
          <a:graphicData uri="http://schemas.openxmlformats.org/drawingml/2006/table">
            <a:tbl>
              <a:tblPr firstRow="1" firstCol="1" bandRow="1"/>
              <a:tblGrid>
                <a:gridCol w="460851">
                  <a:extLst>
                    <a:ext uri="{9D8B030D-6E8A-4147-A177-3AD203B41FA5}">
                      <a16:colId xmlns:a16="http://schemas.microsoft.com/office/drawing/2014/main" val="2856441073"/>
                    </a:ext>
                  </a:extLst>
                </a:gridCol>
                <a:gridCol w="11060429">
                  <a:extLst>
                    <a:ext uri="{9D8B030D-6E8A-4147-A177-3AD203B41FA5}">
                      <a16:colId xmlns:a16="http://schemas.microsoft.com/office/drawing/2014/main" val="3283706055"/>
                    </a:ext>
                  </a:extLst>
                </a:gridCol>
              </a:tblGrid>
              <a:tr h="0">
                <a:tc>
                  <a:txBody>
                    <a:bodyPr/>
                    <a:lstStyle/>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短</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语</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solidFill>
                      <a:srgbClr val="B9E5FA"/>
                    </a:solidFill>
                  </a:tcPr>
                </a:tc>
                <a:tc>
                  <a:txBody>
                    <a:bodyPr/>
                    <a:lstStyle/>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give presents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赠送礼物　　　　　　　</a:t>
                      </a:r>
                      <a:endParaRPr lang="en-US"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watch a big football game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观看一场大型橄榄球比赛</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tell sb about sth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告诉某人某事</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p>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 Dragon Boat Festival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端午节</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 Lantern Festival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元宵节</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noFill/>
                  </a:tcPr>
                </a:tc>
                <a:extLst>
                  <a:ext uri="{0D108BD9-81ED-4DB2-BD59-A6C34878D82A}">
                    <a16:rowId xmlns:a16="http://schemas.microsoft.com/office/drawing/2014/main" val="354392182"/>
                  </a:ext>
                </a:extLst>
              </a:tr>
            </a:tbl>
          </a:graphicData>
        </a:graphic>
      </p:graphicFrame>
    </p:spTree>
    <p:extLst>
      <p:ext uri="{BB962C8B-B14F-4D97-AF65-F5344CB8AC3E}">
        <p14:creationId xmlns:p14="http://schemas.microsoft.com/office/powerpoint/2010/main" val="39999364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234724-692E-586D-4CDB-3DE09F28AAEF}"/>
            </a:ext>
          </a:extLst>
        </p:cNvPr>
        <p:cNvGrpSpPr/>
        <p:nvPr/>
      </p:nvGrpSpPr>
      <p:grpSpPr>
        <a:xfrm>
          <a:off x="0" y="0"/>
          <a:ext cx="0" cy="0"/>
          <a:chOff x="0" y="0"/>
          <a:chExt cx="0" cy="0"/>
        </a:xfrm>
      </p:grpSpPr>
      <p:graphicFrame>
        <p:nvGraphicFramePr>
          <p:cNvPr id="2" name="表格 1">
            <a:extLst>
              <a:ext uri="{FF2B5EF4-FFF2-40B4-BE49-F238E27FC236}">
                <a16:creationId xmlns:a16="http://schemas.microsoft.com/office/drawing/2014/main" id="{FFE5A594-4441-246B-C183-2998B9A33628}"/>
              </a:ext>
            </a:extLst>
          </p:cNvPr>
          <p:cNvGraphicFramePr>
            <a:graphicFrameLocks noGrp="1"/>
          </p:cNvGraphicFramePr>
          <p:nvPr>
            <p:extLst>
              <p:ext uri="{D42A27DB-BD31-4B8C-83A1-F6EECF244321}">
                <p14:modId xmlns:p14="http://schemas.microsoft.com/office/powerpoint/2010/main" val="3329097210"/>
              </p:ext>
            </p:extLst>
          </p:nvPr>
        </p:nvGraphicFramePr>
        <p:xfrm>
          <a:off x="334566" y="1855364"/>
          <a:ext cx="11521279" cy="2869780"/>
        </p:xfrm>
        <a:graphic>
          <a:graphicData uri="http://schemas.openxmlformats.org/drawingml/2006/table">
            <a:tbl>
              <a:tblPr firstRow="1" firstCol="1" bandRow="1"/>
              <a:tblGrid>
                <a:gridCol w="460852">
                  <a:extLst>
                    <a:ext uri="{9D8B030D-6E8A-4147-A177-3AD203B41FA5}">
                      <a16:colId xmlns:a16="http://schemas.microsoft.com/office/drawing/2014/main" val="3614006604"/>
                    </a:ext>
                  </a:extLst>
                </a:gridCol>
                <a:gridCol w="11060427">
                  <a:extLst>
                    <a:ext uri="{9D8B030D-6E8A-4147-A177-3AD203B41FA5}">
                      <a16:colId xmlns:a16="http://schemas.microsoft.com/office/drawing/2014/main" val="2027136236"/>
                    </a:ext>
                  </a:extLst>
                </a:gridCol>
              </a:tblGrid>
              <a:tr h="2869780">
                <a:tc>
                  <a:txBody>
                    <a:bodyPr/>
                    <a:lstStyle/>
                    <a:p>
                      <a:pPr algn="just"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核</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心</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句</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型</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solidFill>
                      <a:srgbClr val="B9E5FA"/>
                    </a:solidFill>
                  </a:tcPr>
                </a:tc>
                <a:tc>
                  <a:txBody>
                    <a:bodyPr/>
                    <a:lstStyle/>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 On Christmas we say “Merry Christmas” to our family and friends</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在圣诞节我们对家人和朋友说</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圣诞快乐</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50000"/>
                        </a:lnSpc>
                        <a:buNone/>
                        <a:tabLst>
                          <a:tab pos="4231005" algn="l"/>
                          <a:tab pos="8191500" algn="l"/>
                        </a:tabLst>
                      </a:pPr>
                      <a:r>
                        <a:rPr lang="zh-CN" sz="2800">
                          <a:solidFill>
                            <a:srgbClr val="00AEEF"/>
                          </a:solidFill>
                          <a:effectLst/>
                          <a:latin typeface="Times New Roman" panose="02020603050405020304" pitchFamily="18" charset="0"/>
                          <a:ea typeface="隶书" panose="02010509060101010101" pitchFamily="49" charset="-122"/>
                          <a:cs typeface="Times New Roman" panose="02020603050405020304" pitchFamily="18" charset="0"/>
                        </a:rPr>
                        <a:t>提醒</a:t>
                      </a:r>
                      <a:r>
                        <a:rPr lang="zh-CN" sz="2800">
                          <a:solidFill>
                            <a:srgbClr val="00AEEF"/>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merry</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作形容词时</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意为</a:t>
                      </a:r>
                      <a:r>
                        <a:rPr lang="en-US" sz="28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愉快的</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欢乐的</a:t>
                      </a:r>
                      <a:r>
                        <a:rPr lang="en-US" sz="28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 What do you do on Thanksgiving Day?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你在感恩节做什么</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723" marR="23723"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noFill/>
                  </a:tcPr>
                </a:tc>
                <a:extLst>
                  <a:ext uri="{0D108BD9-81ED-4DB2-BD59-A6C34878D82A}">
                    <a16:rowId xmlns:a16="http://schemas.microsoft.com/office/drawing/2014/main" val="2116295675"/>
                  </a:ext>
                </a:extLst>
              </a:tr>
            </a:tbl>
          </a:graphicData>
        </a:graphic>
      </p:graphicFrame>
    </p:spTree>
    <p:extLst>
      <p:ext uri="{BB962C8B-B14F-4D97-AF65-F5344CB8AC3E}">
        <p14:creationId xmlns:p14="http://schemas.microsoft.com/office/powerpoint/2010/main" val="31865737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D5D835-3AAB-087B-83C7-8CDADA648630}"/>
            </a:ext>
          </a:extLst>
        </p:cNvPr>
        <p:cNvGrpSpPr/>
        <p:nvPr/>
      </p:nvGrpSpPr>
      <p:grpSpPr>
        <a:xfrm>
          <a:off x="0" y="0"/>
          <a:ext cx="0" cy="0"/>
          <a:chOff x="0" y="0"/>
          <a:chExt cx="0" cy="0"/>
        </a:xfrm>
      </p:grpSpPr>
      <p:graphicFrame>
        <p:nvGraphicFramePr>
          <p:cNvPr id="2" name="表格 1">
            <a:extLst>
              <a:ext uri="{FF2B5EF4-FFF2-40B4-BE49-F238E27FC236}">
                <a16:creationId xmlns:a16="http://schemas.microsoft.com/office/drawing/2014/main" id="{BD200ED4-D8BE-7361-4FD1-F4DBE7EE93DB}"/>
              </a:ext>
            </a:extLst>
          </p:cNvPr>
          <p:cNvGraphicFramePr>
            <a:graphicFrameLocks noGrp="1"/>
          </p:cNvGraphicFramePr>
          <p:nvPr>
            <p:extLst/>
          </p:nvPr>
        </p:nvGraphicFramePr>
        <p:xfrm>
          <a:off x="334566" y="1351309"/>
          <a:ext cx="11521279" cy="3840480"/>
        </p:xfrm>
        <a:graphic>
          <a:graphicData uri="http://schemas.openxmlformats.org/drawingml/2006/table">
            <a:tbl>
              <a:tblPr firstRow="1" firstCol="1" bandRow="1"/>
              <a:tblGrid>
                <a:gridCol w="460852">
                  <a:extLst>
                    <a:ext uri="{9D8B030D-6E8A-4147-A177-3AD203B41FA5}">
                      <a16:colId xmlns:a16="http://schemas.microsoft.com/office/drawing/2014/main" val="3614006604"/>
                    </a:ext>
                  </a:extLst>
                </a:gridCol>
                <a:gridCol w="11060427">
                  <a:extLst>
                    <a:ext uri="{9D8B030D-6E8A-4147-A177-3AD203B41FA5}">
                      <a16:colId xmlns:a16="http://schemas.microsoft.com/office/drawing/2014/main" val="2027136236"/>
                    </a:ext>
                  </a:extLst>
                </a:gridCol>
              </a:tblGrid>
              <a:tr h="3805883">
                <a:tc>
                  <a:txBody>
                    <a:bodyPr/>
                    <a:lstStyle/>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核</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心</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句</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型</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solidFill>
                      <a:srgbClr val="B9E5FA"/>
                    </a:solidFill>
                  </a:tcPr>
                </a:tc>
                <a:tc>
                  <a:txBody>
                    <a:bodyPr/>
                    <a:lstStyle/>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 We say “thank you” for our food, family and friends.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我们对我们的食物、家人和朋友说</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谢谢</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50000"/>
                        </a:lnSpc>
                        <a:buNone/>
                        <a:tabLst>
                          <a:tab pos="4231005" algn="l"/>
                          <a:tab pos="8191500" algn="l"/>
                        </a:tabLst>
                      </a:pPr>
                      <a:r>
                        <a:rPr lang="zh-CN" sz="2800">
                          <a:solidFill>
                            <a:srgbClr val="00AEEF"/>
                          </a:solidFill>
                          <a:effectLst/>
                          <a:latin typeface="Times New Roman" panose="02020603050405020304" pitchFamily="18" charset="0"/>
                          <a:ea typeface="隶书" panose="02010509060101010101" pitchFamily="49" charset="-122"/>
                          <a:cs typeface="Times New Roman" panose="02020603050405020304" pitchFamily="18" charset="0"/>
                        </a:rPr>
                        <a:t>拓展</a:t>
                      </a:r>
                      <a:r>
                        <a:rPr lang="zh-CN" sz="2800">
                          <a:solidFill>
                            <a:srgbClr val="00AEEF"/>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主语</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say</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thank</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you</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意为</a:t>
                      </a:r>
                      <a:r>
                        <a:rPr lang="en-US" sz="28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某人对</a:t>
                      </a:r>
                      <a:r>
                        <a:rPr lang="en-US" sz="28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说谢谢</a:t>
                      </a:r>
                      <a:r>
                        <a:rPr lang="en-US" sz="28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say</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thank</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you</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my</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mother</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on</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Mother</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Day.</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我在母亲节那天对我的妈妈说</a:t>
                      </a:r>
                      <a:r>
                        <a:rPr lang="en-US" sz="28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谢谢</a:t>
                      </a:r>
                      <a:r>
                        <a:rPr lang="en-US" sz="28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723" marR="23723"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noFill/>
                  </a:tcPr>
                </a:tc>
                <a:extLst>
                  <a:ext uri="{0D108BD9-81ED-4DB2-BD59-A6C34878D82A}">
                    <a16:rowId xmlns:a16="http://schemas.microsoft.com/office/drawing/2014/main" val="2116295675"/>
                  </a:ext>
                </a:extLst>
              </a:tr>
            </a:tbl>
          </a:graphicData>
        </a:graphic>
      </p:graphicFrame>
    </p:spTree>
    <p:extLst>
      <p:ext uri="{BB962C8B-B14F-4D97-AF65-F5344CB8AC3E}">
        <p14:creationId xmlns:p14="http://schemas.microsoft.com/office/powerpoint/2010/main" val="2775404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725F41-5EA7-FE58-347E-E88F9F768267}"/>
            </a:ext>
          </a:extLst>
        </p:cNvPr>
        <p:cNvGrpSpPr/>
        <p:nvPr/>
      </p:nvGrpSpPr>
      <p:grpSpPr>
        <a:xfrm>
          <a:off x="0" y="0"/>
          <a:ext cx="0" cy="0"/>
          <a:chOff x="0" y="0"/>
          <a:chExt cx="0" cy="0"/>
        </a:xfrm>
      </p:grpSpPr>
      <p:graphicFrame>
        <p:nvGraphicFramePr>
          <p:cNvPr id="2" name="表格 1">
            <a:extLst>
              <a:ext uri="{FF2B5EF4-FFF2-40B4-BE49-F238E27FC236}">
                <a16:creationId xmlns:a16="http://schemas.microsoft.com/office/drawing/2014/main" id="{CA3948E8-40C1-237D-4ADA-F193E0143C1A}"/>
              </a:ext>
            </a:extLst>
          </p:cNvPr>
          <p:cNvGraphicFramePr>
            <a:graphicFrameLocks noGrp="1"/>
          </p:cNvGraphicFramePr>
          <p:nvPr>
            <p:extLst>
              <p:ext uri="{D42A27DB-BD31-4B8C-83A1-F6EECF244321}">
                <p14:modId xmlns:p14="http://schemas.microsoft.com/office/powerpoint/2010/main" val="3520808184"/>
              </p:ext>
            </p:extLst>
          </p:nvPr>
        </p:nvGraphicFramePr>
        <p:xfrm>
          <a:off x="334566" y="963476"/>
          <a:ext cx="11521279" cy="5120640"/>
        </p:xfrm>
        <a:graphic>
          <a:graphicData uri="http://schemas.openxmlformats.org/drawingml/2006/table">
            <a:tbl>
              <a:tblPr firstRow="1" firstCol="1" bandRow="1"/>
              <a:tblGrid>
                <a:gridCol w="460852">
                  <a:extLst>
                    <a:ext uri="{9D8B030D-6E8A-4147-A177-3AD203B41FA5}">
                      <a16:colId xmlns:a16="http://schemas.microsoft.com/office/drawing/2014/main" val="3614006604"/>
                    </a:ext>
                  </a:extLst>
                </a:gridCol>
                <a:gridCol w="11060427">
                  <a:extLst>
                    <a:ext uri="{9D8B030D-6E8A-4147-A177-3AD203B41FA5}">
                      <a16:colId xmlns:a16="http://schemas.microsoft.com/office/drawing/2014/main" val="2027136236"/>
                    </a:ext>
                  </a:extLst>
                </a:gridCol>
              </a:tblGrid>
              <a:tr h="4525963">
                <a:tc>
                  <a:txBody>
                    <a:bodyPr/>
                    <a:lstStyle/>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核</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心</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句</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型</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solidFill>
                      <a:srgbClr val="B9E5FA"/>
                    </a:solidFill>
                  </a:tcPr>
                </a:tc>
                <a:tc>
                  <a:txBody>
                    <a:bodyPr/>
                    <a:lstStyle/>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 That sounds nice.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那听起来不错。</a:t>
                      </a:r>
                    </a:p>
                    <a:p>
                      <a:pPr algn="just" hangingPunct="0">
                        <a:lnSpc>
                          <a:spcPct val="150000"/>
                        </a:lnSpc>
                        <a:buNone/>
                        <a:tabLst>
                          <a:tab pos="4231005" algn="l"/>
                          <a:tab pos="8191500" algn="l"/>
                        </a:tabLst>
                      </a:pPr>
                      <a:r>
                        <a:rPr lang="zh-CN" sz="2800">
                          <a:solidFill>
                            <a:srgbClr val="00AEEF"/>
                          </a:solidFill>
                          <a:effectLst/>
                          <a:latin typeface="Times New Roman" panose="02020603050405020304" pitchFamily="18" charset="0"/>
                          <a:ea typeface="隶书" panose="02010509060101010101" pitchFamily="49" charset="-122"/>
                          <a:cs typeface="Times New Roman" panose="02020603050405020304" pitchFamily="18" charset="0"/>
                        </a:rPr>
                        <a:t>提醒</a:t>
                      </a:r>
                      <a:r>
                        <a:rPr lang="zh-CN" sz="2800">
                          <a:solidFill>
                            <a:srgbClr val="00AEEF"/>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sound</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是感官动词</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后加形容词。</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en-US" sz="2800"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 My favourite festival is the Lantern Festival. </a:t>
                      </a:r>
                      <a:r>
                        <a:rPr lang="zh-CN" sz="2800"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我最喜欢的节日是元宵节。</a:t>
                      </a:r>
                    </a:p>
                    <a:p>
                      <a:pPr algn="just" hangingPunct="0">
                        <a:lnSpc>
                          <a:spcPct val="150000"/>
                        </a:lnSpc>
                        <a:buNone/>
                        <a:tabLst>
                          <a:tab pos="4231005" algn="l"/>
                          <a:tab pos="8191500" algn="l"/>
                        </a:tabLst>
                      </a:pPr>
                      <a:r>
                        <a:rPr lang="zh-CN" sz="2800">
                          <a:solidFill>
                            <a:srgbClr val="00AEEF"/>
                          </a:solidFill>
                          <a:effectLst/>
                          <a:latin typeface="Times New Roman" panose="02020603050405020304" pitchFamily="18" charset="0"/>
                          <a:ea typeface="隶书" panose="02010509060101010101" pitchFamily="49" charset="-122"/>
                          <a:cs typeface="Times New Roman" panose="02020603050405020304" pitchFamily="18" charset="0"/>
                        </a:rPr>
                        <a:t>提醒</a:t>
                      </a:r>
                      <a:r>
                        <a:rPr lang="zh-CN" sz="2800">
                          <a:solidFill>
                            <a:srgbClr val="00AEEF"/>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favourite</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意为</a:t>
                      </a:r>
                      <a:r>
                        <a:rPr lang="en-US" sz="28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最喜欢的</a:t>
                      </a:r>
                      <a:r>
                        <a:rPr lang="en-US" sz="28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相当于</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like</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best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 We eat moon cakes at the Mid-Autumn Festival.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中秋节我们吃月饼。</a:t>
                      </a:r>
                    </a:p>
                    <a:p>
                      <a:pPr algn="just" hangingPunct="0">
                        <a:lnSpc>
                          <a:spcPct val="150000"/>
                        </a:lnSpc>
                        <a:buNone/>
                        <a:tabLst>
                          <a:tab pos="4231005" algn="l"/>
                          <a:tab pos="8191500" algn="l"/>
                        </a:tabLst>
                      </a:pPr>
                      <a:r>
                        <a:rPr lang="zh-CN" sz="2800">
                          <a:solidFill>
                            <a:srgbClr val="00AEEF"/>
                          </a:solidFill>
                          <a:effectLst/>
                          <a:latin typeface="Times New Roman" panose="02020603050405020304" pitchFamily="18" charset="0"/>
                          <a:ea typeface="隶书" panose="02010509060101010101" pitchFamily="49" charset="-122"/>
                          <a:cs typeface="Times New Roman" panose="02020603050405020304" pitchFamily="18" charset="0"/>
                        </a:rPr>
                        <a:t>拓展</a:t>
                      </a:r>
                      <a:r>
                        <a:rPr lang="zh-CN" sz="2800">
                          <a:solidFill>
                            <a:srgbClr val="00AEEF"/>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feed</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也可以用来表达</a:t>
                      </a:r>
                      <a:r>
                        <a:rPr lang="en-US" sz="28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吃</a:t>
                      </a:r>
                      <a:r>
                        <a:rPr lang="en-US" sz="28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但是作为及物动词时</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其主语必须是实施提供</a:t>
                      </a:r>
                      <a:r>
                        <a:rPr lang="en-US" sz="28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食物</a:t>
                      </a:r>
                      <a:r>
                        <a:rPr lang="en-US" sz="28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这一行为的人或主体</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宾语则是动物或者是人。如</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feed</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children</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给孩子们喂饭</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3723" marR="23723"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noFill/>
                  </a:tcPr>
                </a:tc>
                <a:extLst>
                  <a:ext uri="{0D108BD9-81ED-4DB2-BD59-A6C34878D82A}">
                    <a16:rowId xmlns:a16="http://schemas.microsoft.com/office/drawing/2014/main" val="2116295675"/>
                  </a:ext>
                </a:extLst>
              </a:tr>
            </a:tbl>
          </a:graphicData>
        </a:graphic>
      </p:graphicFrame>
    </p:spTree>
    <p:extLst>
      <p:ext uri="{BB962C8B-B14F-4D97-AF65-F5344CB8AC3E}">
        <p14:creationId xmlns:p14="http://schemas.microsoft.com/office/powerpoint/2010/main" val="9466829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E5E002-45C4-D320-FFBB-0C57A1C0A62C}"/>
            </a:ext>
          </a:extLst>
        </p:cNvPr>
        <p:cNvGrpSpPr/>
        <p:nvPr/>
      </p:nvGrpSpPr>
      <p:grpSpPr>
        <a:xfrm>
          <a:off x="0" y="0"/>
          <a:ext cx="0" cy="0"/>
          <a:chOff x="0" y="0"/>
          <a:chExt cx="0" cy="0"/>
        </a:xfrm>
      </p:grpSpPr>
      <p:graphicFrame>
        <p:nvGraphicFramePr>
          <p:cNvPr id="3" name="表格 2">
            <a:extLst>
              <a:ext uri="{FF2B5EF4-FFF2-40B4-BE49-F238E27FC236}">
                <a16:creationId xmlns:a16="http://schemas.microsoft.com/office/drawing/2014/main" id="{CEB1329C-9322-C6F7-4A1B-8674270447B3}"/>
              </a:ext>
            </a:extLst>
          </p:cNvPr>
          <p:cNvGraphicFramePr>
            <a:graphicFrameLocks noGrp="1"/>
          </p:cNvGraphicFramePr>
          <p:nvPr>
            <p:extLst/>
          </p:nvPr>
        </p:nvGraphicFramePr>
        <p:xfrm>
          <a:off x="334566" y="936909"/>
          <a:ext cx="11521280" cy="4937760"/>
        </p:xfrm>
        <a:graphic>
          <a:graphicData uri="http://schemas.openxmlformats.org/drawingml/2006/table">
            <a:tbl>
              <a:tblPr firstRow="1" firstCol="1" bandRow="1"/>
              <a:tblGrid>
                <a:gridCol w="460852">
                  <a:extLst>
                    <a:ext uri="{9D8B030D-6E8A-4147-A177-3AD203B41FA5}">
                      <a16:colId xmlns:a16="http://schemas.microsoft.com/office/drawing/2014/main" val="3741751258"/>
                    </a:ext>
                  </a:extLst>
                </a:gridCol>
                <a:gridCol w="11060428">
                  <a:extLst>
                    <a:ext uri="{9D8B030D-6E8A-4147-A177-3AD203B41FA5}">
                      <a16:colId xmlns:a16="http://schemas.microsoft.com/office/drawing/2014/main" val="3443256615"/>
                    </a:ext>
                  </a:extLst>
                </a:gridCol>
              </a:tblGrid>
              <a:tr h="4525963">
                <a:tc>
                  <a:txBody>
                    <a:bodyPr/>
                    <a:lstStyle/>
                    <a:p>
                      <a:pPr algn="ctr" hangingPunct="0">
                        <a:lnSpc>
                          <a:spcPct val="150000"/>
                        </a:lnSpc>
                        <a:buNone/>
                        <a:tabLst>
                          <a:tab pos="4231005" algn="l"/>
                          <a:tab pos="8191500"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必</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solidFill>
                      <a:srgbClr val="B9E5FA"/>
                    </a:solidFill>
                  </a:tcPr>
                </a:tc>
                <a:tc>
                  <a:txBody>
                    <a:bodyPr/>
                    <a:lstStyle/>
                    <a:p>
                      <a:pPr algn="just" hangingPunct="0">
                        <a:lnSpc>
                          <a:spcPct val="150000"/>
                        </a:lnSpc>
                        <a:buNone/>
                        <a:tabLst>
                          <a:tab pos="4231005" algn="l"/>
                          <a:tab pos="8191500" algn="l"/>
                        </a:tabLs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学会描述节日的常用句型：</a:t>
                      </a:r>
                    </a:p>
                    <a:p>
                      <a:pPr algn="just" hangingPunct="0">
                        <a:lnSpc>
                          <a:spcPct val="150000"/>
                        </a:lnSpc>
                        <a:buNone/>
                        <a:tabLst>
                          <a:tab pos="4231005" algn="l"/>
                          <a:tab pos="8191500" algn="l"/>
                        </a:tabLst>
                      </a:pPr>
                      <a:r>
                        <a:rPr lang="zh-CN" sz="24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描述某人最喜欢的节日的句型为：形容词性物主代词</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名词所有格＋</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favourite festival is </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＋节日名称</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zh-CN" sz="24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询问对方在某个节日做什么的句型及其答语为：</a:t>
                      </a:r>
                    </a:p>
                    <a:p>
                      <a:pPr algn="just" hangingPunct="0">
                        <a:lnSpc>
                          <a:spcPct val="150000"/>
                        </a:lnSpc>
                        <a:buNone/>
                        <a:tabLst>
                          <a:tab pos="4231005" algn="l"/>
                          <a:tab pos="8191500" algn="l"/>
                        </a:tabLs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What do you do on/at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＋节日名称</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I/We</a:t>
                      </a:r>
                      <a:r>
                        <a:rPr lang="zh-CN" sz="24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频度副词</a:t>
                      </a:r>
                      <a:r>
                        <a:rPr lang="zh-CN" sz="24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＋动词原形＋其他</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问句是由</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what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引导的特殊疑问句，用来询问对方在某个节日做什么，时态为一般现在时。</a:t>
                      </a:r>
                    </a:p>
                    <a:p>
                      <a:pPr algn="just" hangingPunct="0">
                        <a:lnSpc>
                          <a:spcPct val="150000"/>
                        </a:lnSpc>
                        <a:buNone/>
                        <a:tabLst>
                          <a:tab pos="4231005" algn="l"/>
                          <a:tab pos="8191500" algn="l"/>
                        </a:tabLs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节日名称前的介词也可以用</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at,at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一般指在节日期间</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,on</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指在节日当天，如：</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Christmas</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指在圣诞节期间，</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on Christmas Day</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指在圣诞节当天。</a:t>
                      </a:r>
                    </a:p>
                  </a:txBody>
                  <a:tcPr marL="43358" marR="43358"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noFill/>
                  </a:tcPr>
                </a:tc>
                <a:extLst>
                  <a:ext uri="{0D108BD9-81ED-4DB2-BD59-A6C34878D82A}">
                    <a16:rowId xmlns:a16="http://schemas.microsoft.com/office/drawing/2014/main" val="1687442905"/>
                  </a:ext>
                </a:extLst>
              </a:tr>
            </a:tbl>
          </a:graphicData>
        </a:graphic>
      </p:graphicFrame>
    </p:spTree>
    <p:extLst>
      <p:ext uri="{BB962C8B-B14F-4D97-AF65-F5344CB8AC3E}">
        <p14:creationId xmlns:p14="http://schemas.microsoft.com/office/powerpoint/2010/main" val="42574083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27482"/>
            <a:ext cx="11485848" cy="2677656"/>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选出所听句子中包含的内容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410710" algn="l"/>
                <a:tab pos="702119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friend	B. year’s	C. fly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410710" algn="l"/>
                <a:tab pos="7021195"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tabLst>
                <a:tab pos="4410710" algn="l"/>
                <a:tab pos="702119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meal	B. meat	C.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a:t>
            </a:r>
          </a:p>
        </p:txBody>
      </p:sp>
      <p:pic>
        <p:nvPicPr>
          <p:cNvPr id="4" name="25课内基础提优-通.eps" descr="id:2147491752;FounderCES">
            <a:extLst>
              <a:ext uri="{FF2B5EF4-FFF2-40B4-BE49-F238E27FC236}">
                <a16:creationId xmlns:a16="http://schemas.microsoft.com/office/drawing/2014/main" id="{7334A859-1B04-BBC5-60F3-8CC9481D02E7}"/>
              </a:ext>
            </a:extLst>
          </p:cNvPr>
          <p:cNvPicPr>
            <a:picLocks noChangeAspect="1"/>
          </p:cNvPicPr>
          <p:nvPr/>
        </p:nvPicPr>
        <p:blipFill>
          <a:blip r:embed="rId2"/>
          <a:stretch>
            <a:fillRect/>
          </a:stretch>
        </p:blipFill>
        <p:spPr>
          <a:xfrm>
            <a:off x="360854" y="1055118"/>
            <a:ext cx="10558888" cy="782301"/>
          </a:xfrm>
          <a:prstGeom prst="rect">
            <a:avLst/>
          </a:prstGeom>
        </p:spPr>
      </p:pic>
      <p:sp>
        <p:nvSpPr>
          <p:cNvPr id="3" name="矩形 2"/>
          <p:cNvSpPr/>
          <p:nvPr/>
        </p:nvSpPr>
        <p:spPr>
          <a:xfrm>
            <a:off x="585094" y="3175472"/>
            <a:ext cx="5804089" cy="738664"/>
          </a:xfrm>
          <a:prstGeom prst="rect">
            <a:avLst/>
          </a:prstGeom>
        </p:spPr>
        <p:txBody>
          <a:bodyPr wrap="none">
            <a:spAutoFit/>
          </a:bodyPr>
          <a:lstStyle/>
          <a:p>
            <a:pPr algn="just">
              <a:lnSpc>
                <a:spcPct val="150000"/>
              </a:lnSpc>
              <a:spcAft>
                <a:spcPts val="0"/>
              </a:spcAft>
            </a:pPr>
            <a:r>
              <a:rPr lang="en-US" altLang="zh-CN">
                <a:solidFill>
                  <a:srgbClr val="ED028C"/>
                </a:solidFill>
                <a:cs typeface="Times New Roman" panose="02020603050405020304" pitchFamily="18" charset="0"/>
              </a:rPr>
              <a:t>What do you do on New Year’s Day?</a:t>
            </a:r>
            <a:endParaRPr lang="zh-CN" altLang="zh-CN" sz="1050">
              <a:solidFill>
                <a:srgbClr val="000000"/>
              </a:solidFill>
              <a:cs typeface="Times New Roman" panose="02020603050405020304" pitchFamily="18" charset="0"/>
            </a:endParaRPr>
          </a:p>
        </p:txBody>
      </p:sp>
      <p:sp>
        <p:nvSpPr>
          <p:cNvPr id="5" name="矩形 4"/>
          <p:cNvSpPr/>
          <p:nvPr/>
        </p:nvSpPr>
        <p:spPr>
          <a:xfrm>
            <a:off x="585094" y="4408234"/>
            <a:ext cx="4928978" cy="738664"/>
          </a:xfrm>
          <a:prstGeom prst="rect">
            <a:avLst/>
          </a:prstGeom>
        </p:spPr>
        <p:txBody>
          <a:bodyPr wrap="none">
            <a:spAutoFit/>
          </a:bodyPr>
          <a:lstStyle/>
          <a:p>
            <a:pPr algn="just">
              <a:lnSpc>
                <a:spcPct val="150000"/>
              </a:lnSpc>
              <a:spcAft>
                <a:spcPts val="0"/>
              </a:spcAft>
            </a:pPr>
            <a:r>
              <a:rPr lang="en-US" altLang="zh-CN">
                <a:solidFill>
                  <a:srgbClr val="ED028C"/>
                </a:solidFill>
                <a:cs typeface="Times New Roman" panose="02020603050405020304" pitchFamily="18" charset="0"/>
              </a:rPr>
              <a:t>We always have a special meal.</a:t>
            </a:r>
            <a:endParaRPr lang="zh-CN" altLang="zh-CN" sz="1050">
              <a:solidFill>
                <a:srgbClr val="000000"/>
              </a:solidFill>
              <a:cs typeface="Times New Roman" panose="02020603050405020304" pitchFamily="18" charset="0"/>
            </a:endParaRPr>
          </a:p>
        </p:txBody>
      </p:sp>
      <p:sp>
        <p:nvSpPr>
          <p:cNvPr id="6" name="矩形 5"/>
          <p:cNvSpPr/>
          <p:nvPr/>
        </p:nvSpPr>
        <p:spPr>
          <a:xfrm>
            <a:off x="982638" y="2690000"/>
            <a:ext cx="423514" cy="523220"/>
          </a:xfrm>
          <a:prstGeom prst="rect">
            <a:avLst/>
          </a:prstGeom>
        </p:spPr>
        <p:txBody>
          <a:bodyPr wrap="none">
            <a:spAutoFit/>
          </a:bodyPr>
          <a:lstStyle/>
          <a:p>
            <a:r>
              <a:rPr lang="en-US" altLang="zh-CN"/>
              <a:t>B</a:t>
            </a:r>
            <a:endParaRPr lang="zh-CN" altLang="en-US"/>
          </a:p>
        </p:txBody>
      </p:sp>
      <p:sp>
        <p:nvSpPr>
          <p:cNvPr id="7" name="矩形 6"/>
          <p:cNvSpPr/>
          <p:nvPr/>
        </p:nvSpPr>
        <p:spPr>
          <a:xfrm>
            <a:off x="974012" y="3976115"/>
            <a:ext cx="444352" cy="523220"/>
          </a:xfrm>
          <a:prstGeom prst="rect">
            <a:avLst/>
          </a:prstGeom>
        </p:spPr>
        <p:txBody>
          <a:bodyPr wrap="none">
            <a:spAutoFit/>
          </a:bodyPr>
          <a:lstStyle/>
          <a:p>
            <a:r>
              <a:rPr lang="en-US" altLang="zh-CN"/>
              <a:t>A</a:t>
            </a:r>
            <a:endParaRPr lang="zh-CN" altLang="en-US"/>
          </a:p>
        </p:txBody>
      </p:sp>
    </p:spTree>
    <p:extLst>
      <p:ext uri="{BB962C8B-B14F-4D97-AF65-F5344CB8AC3E}">
        <p14:creationId xmlns:p14="http://schemas.microsoft.com/office/powerpoint/2010/main" val="2187048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268</TotalTime>
  <Words>1624</Words>
  <Application>Microsoft Office PowerPoint</Application>
  <PresentationFormat>自定义</PresentationFormat>
  <Paragraphs>205</Paragraphs>
  <Slides>25</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25</vt:i4>
      </vt:variant>
    </vt:vector>
  </HeadingPairs>
  <TitlesOfParts>
    <vt:vector size="33" baseType="lpstr">
      <vt:lpstr>黑体</vt:lpstr>
      <vt:lpstr>楷体</vt:lpstr>
      <vt:lpstr>隶书</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word</cp:lastModifiedBy>
  <cp:revision>405</cp:revision>
  <dcterms:created xsi:type="dcterms:W3CDTF">2020-11-06T05:24:00Z</dcterms:created>
  <dcterms:modified xsi:type="dcterms:W3CDTF">2025-06-10T02:44:11Z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